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20"/>
  </p:notesMasterIdLst>
  <p:sldIdLst>
    <p:sldId id="256" r:id="rId2"/>
    <p:sldId id="259" r:id="rId3"/>
    <p:sldId id="257" r:id="rId4"/>
    <p:sldId id="258" r:id="rId5"/>
    <p:sldId id="260" r:id="rId6"/>
    <p:sldId id="261" r:id="rId7"/>
    <p:sldId id="262" r:id="rId8"/>
    <p:sldId id="263" r:id="rId9"/>
    <p:sldId id="270" r:id="rId10"/>
    <p:sldId id="272" r:id="rId11"/>
    <p:sldId id="267" r:id="rId12"/>
    <p:sldId id="274" r:id="rId13"/>
    <p:sldId id="275" r:id="rId14"/>
    <p:sldId id="273" r:id="rId15"/>
    <p:sldId id="277" r:id="rId16"/>
    <p:sldId id="269" r:id="rId17"/>
    <p:sldId id="268"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4.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53.png"/><Relationship Id="rId6" Type="http://schemas.openxmlformats.org/officeDocument/2006/relationships/image" Target="../media/image46.svg"/><Relationship Id="rId11" Type="http://schemas.openxmlformats.org/officeDocument/2006/relationships/image" Target="../media/image57.png"/><Relationship Id="rId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B863AF-F67C-CA4A-961F-24F492F23CF6}"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913A02F6-AE6B-E144-917D-82697216B700}">
      <dgm:prSet phldrT="[Text]" custT="1"/>
      <dgm:spPr/>
      <dgm:t>
        <a:bodyPr/>
        <a:lstStyle/>
        <a:p>
          <a:r>
            <a:rPr lang="en-US" sz="1200" dirty="0"/>
            <a:t>Conv2D</a:t>
          </a:r>
        </a:p>
        <a:p>
          <a:r>
            <a:rPr lang="en-US" sz="1200" dirty="0"/>
            <a:t>Activation(</a:t>
          </a:r>
          <a:r>
            <a:rPr lang="en-US" sz="1200" dirty="0" err="1"/>
            <a:t>Relu</a:t>
          </a:r>
          <a:r>
            <a:rPr lang="en-US" sz="1200" dirty="0"/>
            <a:t>)</a:t>
          </a:r>
        </a:p>
      </dgm:t>
    </dgm:pt>
    <dgm:pt modelId="{93656B78-4A89-D04E-A440-E755436C8CD6}" type="parTrans" cxnId="{D25B1CC1-D062-3347-A104-9F979A664EF3}">
      <dgm:prSet/>
      <dgm:spPr/>
      <dgm:t>
        <a:bodyPr/>
        <a:lstStyle/>
        <a:p>
          <a:endParaRPr lang="en-US"/>
        </a:p>
      </dgm:t>
    </dgm:pt>
    <dgm:pt modelId="{C99FD887-50CB-884D-A8D9-6E2B4760C0F3}" type="sibTrans" cxnId="{D25B1CC1-D062-3347-A104-9F979A664EF3}">
      <dgm:prSet/>
      <dgm:spPr/>
      <dgm:t>
        <a:bodyPr/>
        <a:lstStyle/>
        <a:p>
          <a:endParaRPr lang="en-US"/>
        </a:p>
      </dgm:t>
    </dgm:pt>
    <dgm:pt modelId="{034EAC0F-FBA8-3240-8F58-BB359D9506D2}">
      <dgm:prSet phldrT="[Text]" custT="1"/>
      <dgm:spPr/>
      <dgm:t>
        <a:bodyPr/>
        <a:lstStyle/>
        <a:p>
          <a:r>
            <a:rPr lang="en-US" sz="1200" dirty="0"/>
            <a:t>Conv2D</a:t>
          </a:r>
        </a:p>
        <a:p>
          <a:r>
            <a:rPr lang="en-US" sz="1200" dirty="0"/>
            <a:t>Activation(</a:t>
          </a:r>
          <a:r>
            <a:rPr lang="en-US" sz="1200" dirty="0" err="1"/>
            <a:t>Relu</a:t>
          </a:r>
          <a:r>
            <a:rPr lang="en-US" sz="1200" dirty="0"/>
            <a:t>)</a:t>
          </a:r>
        </a:p>
      </dgm:t>
    </dgm:pt>
    <dgm:pt modelId="{37CC7346-C92C-1B46-9FF8-7B1FAF8F98C6}" type="parTrans" cxnId="{E2FECE6A-9B31-7242-81ED-2CE2D037FB2A}">
      <dgm:prSet/>
      <dgm:spPr/>
      <dgm:t>
        <a:bodyPr/>
        <a:lstStyle/>
        <a:p>
          <a:endParaRPr lang="en-US"/>
        </a:p>
      </dgm:t>
    </dgm:pt>
    <dgm:pt modelId="{EACAEE96-9AA9-F745-B2D9-E0FFEE271DC1}" type="sibTrans" cxnId="{E2FECE6A-9B31-7242-81ED-2CE2D037FB2A}">
      <dgm:prSet/>
      <dgm:spPr/>
      <dgm:t>
        <a:bodyPr/>
        <a:lstStyle/>
        <a:p>
          <a:endParaRPr lang="en-US"/>
        </a:p>
      </dgm:t>
    </dgm:pt>
    <dgm:pt modelId="{57D5AAA6-0C2F-7A40-9B98-CF2BF5251BDB}">
      <dgm:prSet phldrT="[Text]" custT="1"/>
      <dgm:spPr/>
      <dgm:t>
        <a:bodyPr/>
        <a:lstStyle/>
        <a:p>
          <a:r>
            <a:rPr lang="en-US" sz="1100" dirty="0"/>
            <a:t>Conv2D</a:t>
          </a:r>
        </a:p>
        <a:p>
          <a:r>
            <a:rPr lang="en-US" sz="1100" dirty="0"/>
            <a:t>Activation(</a:t>
          </a:r>
          <a:r>
            <a:rPr lang="en-US" sz="1100" dirty="0" err="1"/>
            <a:t>Relu</a:t>
          </a:r>
          <a:r>
            <a:rPr lang="en-US" sz="1100" dirty="0"/>
            <a:t>)</a:t>
          </a:r>
        </a:p>
      </dgm:t>
    </dgm:pt>
    <dgm:pt modelId="{C357A2AA-6FCD-B24A-BC95-5151448002E5}" type="parTrans" cxnId="{CC3A39C6-F7FD-3841-B3D7-B22EF2B0A511}">
      <dgm:prSet/>
      <dgm:spPr/>
      <dgm:t>
        <a:bodyPr/>
        <a:lstStyle/>
        <a:p>
          <a:endParaRPr lang="en-US"/>
        </a:p>
      </dgm:t>
    </dgm:pt>
    <dgm:pt modelId="{E7D72B62-7AB8-AD4C-86D9-2BCC7256AC6B}" type="sibTrans" cxnId="{CC3A39C6-F7FD-3841-B3D7-B22EF2B0A511}">
      <dgm:prSet/>
      <dgm:spPr/>
      <dgm:t>
        <a:bodyPr/>
        <a:lstStyle/>
        <a:p>
          <a:endParaRPr lang="en-US"/>
        </a:p>
      </dgm:t>
    </dgm:pt>
    <dgm:pt modelId="{F13705CC-7091-A046-9A8A-82FF26DD301E}">
      <dgm:prSet phldrT="[Text]" custT="1"/>
      <dgm:spPr/>
      <dgm:t>
        <a:bodyPr/>
        <a:lstStyle/>
        <a:p>
          <a:r>
            <a:rPr lang="en-US" sz="1200" dirty="0"/>
            <a:t>Conv2D</a:t>
          </a:r>
        </a:p>
        <a:p>
          <a:r>
            <a:rPr lang="en-US" sz="1200" dirty="0"/>
            <a:t>Activation(</a:t>
          </a:r>
          <a:r>
            <a:rPr lang="en-US" sz="1200" dirty="0" err="1"/>
            <a:t>Relu</a:t>
          </a:r>
          <a:r>
            <a:rPr lang="en-US" sz="1200" dirty="0"/>
            <a:t>)</a:t>
          </a:r>
        </a:p>
      </dgm:t>
    </dgm:pt>
    <dgm:pt modelId="{6F652716-99FD-304F-822D-321415155513}" type="parTrans" cxnId="{CE19B0DD-5B89-BA42-97B3-CF7507754264}">
      <dgm:prSet/>
      <dgm:spPr/>
      <dgm:t>
        <a:bodyPr/>
        <a:lstStyle/>
        <a:p>
          <a:endParaRPr lang="en-US"/>
        </a:p>
      </dgm:t>
    </dgm:pt>
    <dgm:pt modelId="{11F15324-6B4C-1040-A4D8-427752283502}" type="sibTrans" cxnId="{CE19B0DD-5B89-BA42-97B3-CF7507754264}">
      <dgm:prSet/>
      <dgm:spPr/>
      <dgm:t>
        <a:bodyPr/>
        <a:lstStyle/>
        <a:p>
          <a:endParaRPr lang="en-US"/>
        </a:p>
      </dgm:t>
    </dgm:pt>
    <dgm:pt modelId="{83BA91C1-3000-1047-9493-D664D5A04429}">
      <dgm:prSet phldrT="[Text]" custT="1"/>
      <dgm:spPr/>
      <dgm:t>
        <a:bodyPr/>
        <a:lstStyle/>
        <a:p>
          <a:r>
            <a:rPr lang="en-US" sz="1100" dirty="0">
              <a:latin typeface="+mn-lt"/>
            </a:rPr>
            <a:t>Flatten(800)</a:t>
          </a:r>
        </a:p>
        <a:p>
          <a:r>
            <a:rPr lang="en-US" sz="1100" dirty="0">
              <a:latin typeface="+mn-lt"/>
            </a:rPr>
            <a:t>FC(512)</a:t>
          </a:r>
        </a:p>
        <a:p>
          <a:r>
            <a:rPr lang="en-US" sz="1100" dirty="0">
              <a:latin typeface="+mn-lt"/>
            </a:rPr>
            <a:t>FC(256)</a:t>
          </a:r>
        </a:p>
      </dgm:t>
    </dgm:pt>
    <dgm:pt modelId="{84577C7E-E2CF-7F42-8385-D964CA8BC64B}" type="sibTrans" cxnId="{E546F316-6E96-344C-8A50-64DD7696B7CC}">
      <dgm:prSet/>
      <dgm:spPr/>
      <dgm:t>
        <a:bodyPr/>
        <a:lstStyle/>
        <a:p>
          <a:endParaRPr lang="en-US"/>
        </a:p>
      </dgm:t>
    </dgm:pt>
    <dgm:pt modelId="{7B46E255-0088-7243-820D-0C5991AC67B7}" type="parTrans" cxnId="{E546F316-6E96-344C-8A50-64DD7696B7CC}">
      <dgm:prSet/>
      <dgm:spPr/>
      <dgm:t>
        <a:bodyPr/>
        <a:lstStyle/>
        <a:p>
          <a:endParaRPr lang="en-US"/>
        </a:p>
      </dgm:t>
    </dgm:pt>
    <dgm:pt modelId="{AD43B6E4-ECE4-5A4E-B24D-58EA98556CD1}" type="pres">
      <dgm:prSet presAssocID="{22B863AF-F67C-CA4A-961F-24F492F23CF6}" presName="outerComposite" presStyleCnt="0">
        <dgm:presLayoutVars>
          <dgm:chMax val="5"/>
          <dgm:dir/>
          <dgm:resizeHandles val="exact"/>
        </dgm:presLayoutVars>
      </dgm:prSet>
      <dgm:spPr/>
    </dgm:pt>
    <dgm:pt modelId="{30127B3B-CC97-4141-8E8D-65C7A967ED7D}" type="pres">
      <dgm:prSet presAssocID="{22B863AF-F67C-CA4A-961F-24F492F23CF6}" presName="dummyMaxCanvas" presStyleCnt="0">
        <dgm:presLayoutVars/>
      </dgm:prSet>
      <dgm:spPr/>
    </dgm:pt>
    <dgm:pt modelId="{42640E3E-B532-BA41-B77D-075D7147DBBA}" type="pres">
      <dgm:prSet presAssocID="{22B863AF-F67C-CA4A-961F-24F492F23CF6}" presName="FiveNodes_1" presStyleLbl="node1" presStyleIdx="0" presStyleCnt="5">
        <dgm:presLayoutVars>
          <dgm:bulletEnabled val="1"/>
        </dgm:presLayoutVars>
      </dgm:prSet>
      <dgm:spPr/>
    </dgm:pt>
    <dgm:pt modelId="{E9418103-4240-744A-B82E-5453BE7A44A4}" type="pres">
      <dgm:prSet presAssocID="{22B863AF-F67C-CA4A-961F-24F492F23CF6}" presName="FiveNodes_2" presStyleLbl="node1" presStyleIdx="1" presStyleCnt="5">
        <dgm:presLayoutVars>
          <dgm:bulletEnabled val="1"/>
        </dgm:presLayoutVars>
      </dgm:prSet>
      <dgm:spPr/>
    </dgm:pt>
    <dgm:pt modelId="{61D5A3DB-4DFF-5145-B92D-59AB2EC0B78D}" type="pres">
      <dgm:prSet presAssocID="{22B863AF-F67C-CA4A-961F-24F492F23CF6}" presName="FiveNodes_3" presStyleLbl="node1" presStyleIdx="2" presStyleCnt="5">
        <dgm:presLayoutVars>
          <dgm:bulletEnabled val="1"/>
        </dgm:presLayoutVars>
      </dgm:prSet>
      <dgm:spPr/>
    </dgm:pt>
    <dgm:pt modelId="{77DF2629-9D35-AB42-8E34-522AC880279B}" type="pres">
      <dgm:prSet presAssocID="{22B863AF-F67C-CA4A-961F-24F492F23CF6}" presName="FiveNodes_4" presStyleLbl="node1" presStyleIdx="3" presStyleCnt="5">
        <dgm:presLayoutVars>
          <dgm:bulletEnabled val="1"/>
        </dgm:presLayoutVars>
      </dgm:prSet>
      <dgm:spPr/>
    </dgm:pt>
    <dgm:pt modelId="{67DCF8AA-A10F-9746-95BC-44E91F5DC0C5}" type="pres">
      <dgm:prSet presAssocID="{22B863AF-F67C-CA4A-961F-24F492F23CF6}" presName="FiveNodes_5" presStyleLbl="node1" presStyleIdx="4" presStyleCnt="5">
        <dgm:presLayoutVars>
          <dgm:bulletEnabled val="1"/>
        </dgm:presLayoutVars>
      </dgm:prSet>
      <dgm:spPr/>
    </dgm:pt>
    <dgm:pt modelId="{574737F4-C9DB-CB49-B617-C70B5291D991}" type="pres">
      <dgm:prSet presAssocID="{22B863AF-F67C-CA4A-961F-24F492F23CF6}" presName="FiveConn_1-2" presStyleLbl="fgAccFollowNode1" presStyleIdx="0" presStyleCnt="4">
        <dgm:presLayoutVars>
          <dgm:bulletEnabled val="1"/>
        </dgm:presLayoutVars>
      </dgm:prSet>
      <dgm:spPr/>
    </dgm:pt>
    <dgm:pt modelId="{7D28A461-F07C-664F-A470-EB4D275BC077}" type="pres">
      <dgm:prSet presAssocID="{22B863AF-F67C-CA4A-961F-24F492F23CF6}" presName="FiveConn_2-3" presStyleLbl="fgAccFollowNode1" presStyleIdx="1" presStyleCnt="4">
        <dgm:presLayoutVars>
          <dgm:bulletEnabled val="1"/>
        </dgm:presLayoutVars>
      </dgm:prSet>
      <dgm:spPr/>
    </dgm:pt>
    <dgm:pt modelId="{02796268-0780-9042-9207-79A21CDF1186}" type="pres">
      <dgm:prSet presAssocID="{22B863AF-F67C-CA4A-961F-24F492F23CF6}" presName="FiveConn_3-4" presStyleLbl="fgAccFollowNode1" presStyleIdx="2" presStyleCnt="4">
        <dgm:presLayoutVars>
          <dgm:bulletEnabled val="1"/>
        </dgm:presLayoutVars>
      </dgm:prSet>
      <dgm:spPr/>
    </dgm:pt>
    <dgm:pt modelId="{EDFB8887-66C5-644A-9E64-E50F4147D9E8}" type="pres">
      <dgm:prSet presAssocID="{22B863AF-F67C-CA4A-961F-24F492F23CF6}" presName="FiveConn_4-5" presStyleLbl="fgAccFollowNode1" presStyleIdx="3" presStyleCnt="4">
        <dgm:presLayoutVars>
          <dgm:bulletEnabled val="1"/>
        </dgm:presLayoutVars>
      </dgm:prSet>
      <dgm:spPr/>
    </dgm:pt>
    <dgm:pt modelId="{4C7515DD-EEDC-634D-82AD-8A27DD5CDB08}" type="pres">
      <dgm:prSet presAssocID="{22B863AF-F67C-CA4A-961F-24F492F23CF6}" presName="FiveNodes_1_text" presStyleLbl="node1" presStyleIdx="4" presStyleCnt="5">
        <dgm:presLayoutVars>
          <dgm:bulletEnabled val="1"/>
        </dgm:presLayoutVars>
      </dgm:prSet>
      <dgm:spPr/>
    </dgm:pt>
    <dgm:pt modelId="{3515761C-E80A-7843-88FC-534CA957E44A}" type="pres">
      <dgm:prSet presAssocID="{22B863AF-F67C-CA4A-961F-24F492F23CF6}" presName="FiveNodes_2_text" presStyleLbl="node1" presStyleIdx="4" presStyleCnt="5">
        <dgm:presLayoutVars>
          <dgm:bulletEnabled val="1"/>
        </dgm:presLayoutVars>
      </dgm:prSet>
      <dgm:spPr/>
    </dgm:pt>
    <dgm:pt modelId="{35829E98-3CBD-7644-BFF2-6B9BFBB690FC}" type="pres">
      <dgm:prSet presAssocID="{22B863AF-F67C-CA4A-961F-24F492F23CF6}" presName="FiveNodes_3_text" presStyleLbl="node1" presStyleIdx="4" presStyleCnt="5">
        <dgm:presLayoutVars>
          <dgm:bulletEnabled val="1"/>
        </dgm:presLayoutVars>
      </dgm:prSet>
      <dgm:spPr/>
    </dgm:pt>
    <dgm:pt modelId="{AE645356-A81A-8241-87D9-390F21FF8A3F}" type="pres">
      <dgm:prSet presAssocID="{22B863AF-F67C-CA4A-961F-24F492F23CF6}" presName="FiveNodes_4_text" presStyleLbl="node1" presStyleIdx="4" presStyleCnt="5">
        <dgm:presLayoutVars>
          <dgm:bulletEnabled val="1"/>
        </dgm:presLayoutVars>
      </dgm:prSet>
      <dgm:spPr/>
    </dgm:pt>
    <dgm:pt modelId="{3FFAF170-40DD-F749-913B-EE652BCCF63A}" type="pres">
      <dgm:prSet presAssocID="{22B863AF-F67C-CA4A-961F-24F492F23CF6}" presName="FiveNodes_5_text" presStyleLbl="node1" presStyleIdx="4" presStyleCnt="5">
        <dgm:presLayoutVars>
          <dgm:bulletEnabled val="1"/>
        </dgm:presLayoutVars>
      </dgm:prSet>
      <dgm:spPr/>
    </dgm:pt>
  </dgm:ptLst>
  <dgm:cxnLst>
    <dgm:cxn modelId="{E546F316-6E96-344C-8A50-64DD7696B7CC}" srcId="{22B863AF-F67C-CA4A-961F-24F492F23CF6}" destId="{83BA91C1-3000-1047-9493-D664D5A04429}" srcOrd="4" destOrd="0" parTransId="{7B46E255-0088-7243-820D-0C5991AC67B7}" sibTransId="{84577C7E-E2CF-7F42-8385-D964CA8BC64B}"/>
    <dgm:cxn modelId="{091EC018-4376-6D4E-B88A-0C563DDDC0FC}" type="presOf" srcId="{57D5AAA6-0C2F-7A40-9B98-CF2BF5251BDB}" destId="{35829E98-3CBD-7644-BFF2-6B9BFBB690FC}" srcOrd="1" destOrd="0" presId="urn:microsoft.com/office/officeart/2005/8/layout/vProcess5"/>
    <dgm:cxn modelId="{DB8C1122-CDB6-7F4A-86FC-EBC2E80D7709}" type="presOf" srcId="{034EAC0F-FBA8-3240-8F58-BB359D9506D2}" destId="{3515761C-E80A-7843-88FC-534CA957E44A}" srcOrd="1" destOrd="0" presId="urn:microsoft.com/office/officeart/2005/8/layout/vProcess5"/>
    <dgm:cxn modelId="{BC004D3F-E1F9-9440-9339-FB6EB6033E3F}" type="presOf" srcId="{22B863AF-F67C-CA4A-961F-24F492F23CF6}" destId="{AD43B6E4-ECE4-5A4E-B24D-58EA98556CD1}" srcOrd="0" destOrd="0" presId="urn:microsoft.com/office/officeart/2005/8/layout/vProcess5"/>
    <dgm:cxn modelId="{D1991E4F-FEC9-B14B-BEAF-9ABB63E9C4B1}" type="presOf" srcId="{C99FD887-50CB-884D-A8D9-6E2B4760C0F3}" destId="{574737F4-C9DB-CB49-B617-C70B5291D991}" srcOrd="0" destOrd="0" presId="urn:microsoft.com/office/officeart/2005/8/layout/vProcess5"/>
    <dgm:cxn modelId="{453C4158-2930-A443-AB77-A7DE3923A169}" type="presOf" srcId="{F13705CC-7091-A046-9A8A-82FF26DD301E}" destId="{77DF2629-9D35-AB42-8E34-522AC880279B}" srcOrd="0" destOrd="0" presId="urn:microsoft.com/office/officeart/2005/8/layout/vProcess5"/>
    <dgm:cxn modelId="{E2FECE6A-9B31-7242-81ED-2CE2D037FB2A}" srcId="{22B863AF-F67C-CA4A-961F-24F492F23CF6}" destId="{034EAC0F-FBA8-3240-8F58-BB359D9506D2}" srcOrd="1" destOrd="0" parTransId="{37CC7346-C92C-1B46-9FF8-7B1FAF8F98C6}" sibTransId="{EACAEE96-9AA9-F745-B2D9-E0FFEE271DC1}"/>
    <dgm:cxn modelId="{1FFB7679-BB82-DA46-8367-396C42AF1D75}" type="presOf" srcId="{83BA91C1-3000-1047-9493-D664D5A04429}" destId="{3FFAF170-40DD-F749-913B-EE652BCCF63A}" srcOrd="1" destOrd="0" presId="urn:microsoft.com/office/officeart/2005/8/layout/vProcess5"/>
    <dgm:cxn modelId="{DB55BB8F-E9C0-0749-ADAC-70C4ECC3BF7D}" type="presOf" srcId="{F13705CC-7091-A046-9A8A-82FF26DD301E}" destId="{AE645356-A81A-8241-87D9-390F21FF8A3F}" srcOrd="1" destOrd="0" presId="urn:microsoft.com/office/officeart/2005/8/layout/vProcess5"/>
    <dgm:cxn modelId="{71178D9D-4B4E-5B4D-A253-ED07B506C20E}" type="presOf" srcId="{EACAEE96-9AA9-F745-B2D9-E0FFEE271DC1}" destId="{7D28A461-F07C-664F-A470-EB4D275BC077}" srcOrd="0" destOrd="0" presId="urn:microsoft.com/office/officeart/2005/8/layout/vProcess5"/>
    <dgm:cxn modelId="{DAD72DBF-047F-B54A-8266-F618AE8AAE7D}" type="presOf" srcId="{11F15324-6B4C-1040-A4D8-427752283502}" destId="{EDFB8887-66C5-644A-9E64-E50F4147D9E8}" srcOrd="0" destOrd="0" presId="urn:microsoft.com/office/officeart/2005/8/layout/vProcess5"/>
    <dgm:cxn modelId="{D25B1CC1-D062-3347-A104-9F979A664EF3}" srcId="{22B863AF-F67C-CA4A-961F-24F492F23CF6}" destId="{913A02F6-AE6B-E144-917D-82697216B700}" srcOrd="0" destOrd="0" parTransId="{93656B78-4A89-D04E-A440-E755436C8CD6}" sibTransId="{C99FD887-50CB-884D-A8D9-6E2B4760C0F3}"/>
    <dgm:cxn modelId="{CC3A39C6-F7FD-3841-B3D7-B22EF2B0A511}" srcId="{22B863AF-F67C-CA4A-961F-24F492F23CF6}" destId="{57D5AAA6-0C2F-7A40-9B98-CF2BF5251BDB}" srcOrd="2" destOrd="0" parTransId="{C357A2AA-6FCD-B24A-BC95-5151448002E5}" sibTransId="{E7D72B62-7AB8-AD4C-86D9-2BCC7256AC6B}"/>
    <dgm:cxn modelId="{7F2FEDD0-0277-2F49-9092-5DCAD4F672EB}" type="presOf" srcId="{913A02F6-AE6B-E144-917D-82697216B700}" destId="{4C7515DD-EEDC-634D-82AD-8A27DD5CDB08}" srcOrd="1" destOrd="0" presId="urn:microsoft.com/office/officeart/2005/8/layout/vProcess5"/>
    <dgm:cxn modelId="{CE19B0DD-5B89-BA42-97B3-CF7507754264}" srcId="{22B863AF-F67C-CA4A-961F-24F492F23CF6}" destId="{F13705CC-7091-A046-9A8A-82FF26DD301E}" srcOrd="3" destOrd="0" parTransId="{6F652716-99FD-304F-822D-321415155513}" sibTransId="{11F15324-6B4C-1040-A4D8-427752283502}"/>
    <dgm:cxn modelId="{9B7B30EE-8753-634A-AD81-9B97B24AD4F4}" type="presOf" srcId="{913A02F6-AE6B-E144-917D-82697216B700}" destId="{42640E3E-B532-BA41-B77D-075D7147DBBA}" srcOrd="0" destOrd="0" presId="urn:microsoft.com/office/officeart/2005/8/layout/vProcess5"/>
    <dgm:cxn modelId="{D11CA9F3-D51E-0248-96FE-E4BF53A4EC79}" type="presOf" srcId="{034EAC0F-FBA8-3240-8F58-BB359D9506D2}" destId="{E9418103-4240-744A-B82E-5453BE7A44A4}" srcOrd="0" destOrd="0" presId="urn:microsoft.com/office/officeart/2005/8/layout/vProcess5"/>
    <dgm:cxn modelId="{D7EB3EF8-9417-8B4D-8633-2752CE5013DD}" type="presOf" srcId="{57D5AAA6-0C2F-7A40-9B98-CF2BF5251BDB}" destId="{61D5A3DB-4DFF-5145-B92D-59AB2EC0B78D}" srcOrd="0" destOrd="0" presId="urn:microsoft.com/office/officeart/2005/8/layout/vProcess5"/>
    <dgm:cxn modelId="{8260DDFB-93D5-F74A-B052-FE3376C97086}" type="presOf" srcId="{E7D72B62-7AB8-AD4C-86D9-2BCC7256AC6B}" destId="{02796268-0780-9042-9207-79A21CDF1186}" srcOrd="0" destOrd="0" presId="urn:microsoft.com/office/officeart/2005/8/layout/vProcess5"/>
    <dgm:cxn modelId="{E183EFFB-5443-6249-A687-AF45977F8269}" type="presOf" srcId="{83BA91C1-3000-1047-9493-D664D5A04429}" destId="{67DCF8AA-A10F-9746-95BC-44E91F5DC0C5}" srcOrd="0" destOrd="0" presId="urn:microsoft.com/office/officeart/2005/8/layout/vProcess5"/>
    <dgm:cxn modelId="{3FBC438D-3FFD-4A4A-BB29-721973059556}" type="presParOf" srcId="{AD43B6E4-ECE4-5A4E-B24D-58EA98556CD1}" destId="{30127B3B-CC97-4141-8E8D-65C7A967ED7D}" srcOrd="0" destOrd="0" presId="urn:microsoft.com/office/officeart/2005/8/layout/vProcess5"/>
    <dgm:cxn modelId="{94AA4FD8-55FE-CA48-AA9C-DB40A4E7F398}" type="presParOf" srcId="{AD43B6E4-ECE4-5A4E-B24D-58EA98556CD1}" destId="{42640E3E-B532-BA41-B77D-075D7147DBBA}" srcOrd="1" destOrd="0" presId="urn:microsoft.com/office/officeart/2005/8/layout/vProcess5"/>
    <dgm:cxn modelId="{BEA6C350-D051-3548-9E54-967AA7FFDFB3}" type="presParOf" srcId="{AD43B6E4-ECE4-5A4E-B24D-58EA98556CD1}" destId="{E9418103-4240-744A-B82E-5453BE7A44A4}" srcOrd="2" destOrd="0" presId="urn:microsoft.com/office/officeart/2005/8/layout/vProcess5"/>
    <dgm:cxn modelId="{0B160E96-60C7-C341-8C7A-AB10917956E2}" type="presParOf" srcId="{AD43B6E4-ECE4-5A4E-B24D-58EA98556CD1}" destId="{61D5A3DB-4DFF-5145-B92D-59AB2EC0B78D}" srcOrd="3" destOrd="0" presId="urn:microsoft.com/office/officeart/2005/8/layout/vProcess5"/>
    <dgm:cxn modelId="{7E4B8B4E-BEDD-CB47-9A57-E984440564D9}" type="presParOf" srcId="{AD43B6E4-ECE4-5A4E-B24D-58EA98556CD1}" destId="{77DF2629-9D35-AB42-8E34-522AC880279B}" srcOrd="4" destOrd="0" presId="urn:microsoft.com/office/officeart/2005/8/layout/vProcess5"/>
    <dgm:cxn modelId="{8CF1AC51-BBFF-794E-95D1-D08371334F1B}" type="presParOf" srcId="{AD43B6E4-ECE4-5A4E-B24D-58EA98556CD1}" destId="{67DCF8AA-A10F-9746-95BC-44E91F5DC0C5}" srcOrd="5" destOrd="0" presId="urn:microsoft.com/office/officeart/2005/8/layout/vProcess5"/>
    <dgm:cxn modelId="{CA9F4C7D-2B9B-3346-8808-6C24BC346371}" type="presParOf" srcId="{AD43B6E4-ECE4-5A4E-B24D-58EA98556CD1}" destId="{574737F4-C9DB-CB49-B617-C70B5291D991}" srcOrd="6" destOrd="0" presId="urn:microsoft.com/office/officeart/2005/8/layout/vProcess5"/>
    <dgm:cxn modelId="{4B10C428-F0B0-EB4D-8AA5-38552E76A49D}" type="presParOf" srcId="{AD43B6E4-ECE4-5A4E-B24D-58EA98556CD1}" destId="{7D28A461-F07C-664F-A470-EB4D275BC077}" srcOrd="7" destOrd="0" presId="urn:microsoft.com/office/officeart/2005/8/layout/vProcess5"/>
    <dgm:cxn modelId="{5421903B-9ED9-A14E-A4EB-5D20316AE692}" type="presParOf" srcId="{AD43B6E4-ECE4-5A4E-B24D-58EA98556CD1}" destId="{02796268-0780-9042-9207-79A21CDF1186}" srcOrd="8" destOrd="0" presId="urn:microsoft.com/office/officeart/2005/8/layout/vProcess5"/>
    <dgm:cxn modelId="{DBE9BBB0-A383-9945-959F-8CEA53B5133E}" type="presParOf" srcId="{AD43B6E4-ECE4-5A4E-B24D-58EA98556CD1}" destId="{EDFB8887-66C5-644A-9E64-E50F4147D9E8}" srcOrd="9" destOrd="0" presId="urn:microsoft.com/office/officeart/2005/8/layout/vProcess5"/>
    <dgm:cxn modelId="{5CB10B17-2470-4047-A5FA-A0A60B52E2A6}" type="presParOf" srcId="{AD43B6E4-ECE4-5A4E-B24D-58EA98556CD1}" destId="{4C7515DD-EEDC-634D-82AD-8A27DD5CDB08}" srcOrd="10" destOrd="0" presId="urn:microsoft.com/office/officeart/2005/8/layout/vProcess5"/>
    <dgm:cxn modelId="{AC73F959-4378-BB4A-89A3-A8A78655F426}" type="presParOf" srcId="{AD43B6E4-ECE4-5A4E-B24D-58EA98556CD1}" destId="{3515761C-E80A-7843-88FC-534CA957E44A}" srcOrd="11" destOrd="0" presId="urn:microsoft.com/office/officeart/2005/8/layout/vProcess5"/>
    <dgm:cxn modelId="{7B21E34A-82C7-474B-A562-24E4899FB611}" type="presParOf" srcId="{AD43B6E4-ECE4-5A4E-B24D-58EA98556CD1}" destId="{35829E98-3CBD-7644-BFF2-6B9BFBB690FC}" srcOrd="12" destOrd="0" presId="urn:microsoft.com/office/officeart/2005/8/layout/vProcess5"/>
    <dgm:cxn modelId="{00910C94-419A-C14B-B375-BB9A3E608506}" type="presParOf" srcId="{AD43B6E4-ECE4-5A4E-B24D-58EA98556CD1}" destId="{AE645356-A81A-8241-87D9-390F21FF8A3F}" srcOrd="13" destOrd="0" presId="urn:microsoft.com/office/officeart/2005/8/layout/vProcess5"/>
    <dgm:cxn modelId="{3C652B30-44D9-F644-80A1-93F8F8F2D5DB}" type="presParOf" srcId="{AD43B6E4-ECE4-5A4E-B24D-58EA98556CD1}" destId="{3FFAF170-40DD-F749-913B-EE652BCCF63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76C7AE-F035-4494-AF07-EB653E53CDA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C234AD8-D38E-46DE-9242-8171E3E76050}">
      <dgm:prSet/>
      <dgm:spPr/>
      <dgm:t>
        <a:bodyPr/>
        <a:lstStyle/>
        <a:p>
          <a:pPr>
            <a:lnSpc>
              <a:spcPct val="100000"/>
            </a:lnSpc>
          </a:pPr>
          <a:r>
            <a:rPr lang="en-US" dirty="0">
              <a:solidFill>
                <a:schemeClr val="bg1"/>
              </a:solidFill>
            </a:rPr>
            <a:t>Comparing:</a:t>
          </a:r>
          <a:br>
            <a:rPr lang="en-US" dirty="0">
              <a:solidFill>
                <a:schemeClr val="bg1"/>
              </a:solidFill>
            </a:rPr>
          </a:br>
          <a:r>
            <a:rPr lang="en-US" dirty="0">
              <a:solidFill>
                <a:schemeClr val="bg1"/>
              </a:solidFill>
            </a:rPr>
            <a:t>• preprocessing</a:t>
          </a:r>
        </a:p>
        <a:p>
          <a:pPr>
            <a:lnSpc>
              <a:spcPct val="100000"/>
            </a:lnSpc>
          </a:pPr>
          <a:r>
            <a:rPr lang="en-US" dirty="0">
              <a:solidFill>
                <a:schemeClr val="bg1"/>
              </a:solidFill>
            </a:rPr>
            <a:t>• augmentation</a:t>
          </a:r>
        </a:p>
        <a:p>
          <a:pPr>
            <a:lnSpc>
              <a:spcPct val="100000"/>
            </a:lnSpc>
          </a:pPr>
          <a:r>
            <a:rPr lang="en-US" dirty="0">
              <a:solidFill>
                <a:schemeClr val="bg1"/>
              </a:solidFill>
            </a:rPr>
            <a:t>• data size</a:t>
          </a:r>
        </a:p>
        <a:p>
          <a:pPr>
            <a:lnSpc>
              <a:spcPct val="100000"/>
            </a:lnSpc>
          </a:pPr>
          <a:r>
            <a:rPr lang="en-US" dirty="0">
              <a:solidFill>
                <a:schemeClr val="bg1"/>
              </a:solidFill>
            </a:rPr>
            <a:t>• network model</a:t>
          </a:r>
        </a:p>
        <a:p>
          <a:pPr>
            <a:lnSpc>
              <a:spcPct val="100000"/>
            </a:lnSpc>
          </a:pPr>
          <a:endParaRPr lang="en-US" dirty="0">
            <a:solidFill>
              <a:schemeClr val="bg1"/>
            </a:solidFill>
          </a:endParaRPr>
        </a:p>
      </dgm:t>
    </dgm:pt>
    <dgm:pt modelId="{11DF6128-46CF-4AAB-A0CC-F108CD282D52}" type="parTrans" cxnId="{A584FBF6-4AF3-448E-9088-20178952A052}">
      <dgm:prSet/>
      <dgm:spPr/>
      <dgm:t>
        <a:bodyPr/>
        <a:lstStyle/>
        <a:p>
          <a:endParaRPr lang="en-US"/>
        </a:p>
      </dgm:t>
    </dgm:pt>
    <dgm:pt modelId="{DBAAAFAE-B358-453E-B4B0-085ED489D50E}" type="sibTrans" cxnId="{A584FBF6-4AF3-448E-9088-20178952A052}">
      <dgm:prSet/>
      <dgm:spPr/>
      <dgm:t>
        <a:bodyPr/>
        <a:lstStyle/>
        <a:p>
          <a:pPr>
            <a:lnSpc>
              <a:spcPct val="100000"/>
            </a:lnSpc>
          </a:pPr>
          <a:endParaRPr lang="en-US"/>
        </a:p>
      </dgm:t>
    </dgm:pt>
    <dgm:pt modelId="{7A525331-DC48-45F0-B355-DB31A6FA3EDB}">
      <dgm:prSet/>
      <dgm:spPr/>
      <dgm:t>
        <a:bodyPr/>
        <a:lstStyle/>
        <a:p>
          <a:pPr>
            <a:lnSpc>
              <a:spcPct val="100000"/>
            </a:lnSpc>
          </a:pPr>
          <a:r>
            <a:rPr lang="en-US" dirty="0">
              <a:solidFill>
                <a:schemeClr val="bg1"/>
              </a:solidFill>
            </a:rPr>
            <a:t>Best Model:</a:t>
          </a:r>
        </a:p>
        <a:p>
          <a:pPr>
            <a:lnSpc>
              <a:spcPct val="100000"/>
            </a:lnSpc>
          </a:pPr>
          <a:r>
            <a:rPr lang="en-US" dirty="0">
              <a:solidFill>
                <a:schemeClr val="bg1"/>
              </a:solidFill>
            </a:rPr>
            <a:t>• 89.2%accuracy </a:t>
          </a:r>
        </a:p>
      </dgm:t>
    </dgm:pt>
    <dgm:pt modelId="{20A80814-6A10-4B58-957A-E79568116325}" type="parTrans" cxnId="{B6AC01A9-7292-473C-9B9E-C6E0362A65F6}">
      <dgm:prSet/>
      <dgm:spPr/>
      <dgm:t>
        <a:bodyPr/>
        <a:lstStyle/>
        <a:p>
          <a:endParaRPr lang="en-US"/>
        </a:p>
      </dgm:t>
    </dgm:pt>
    <dgm:pt modelId="{C2A044DD-933D-4D65-B52E-880D87BF755B}" type="sibTrans" cxnId="{B6AC01A9-7292-473C-9B9E-C6E0362A65F6}">
      <dgm:prSet/>
      <dgm:spPr/>
      <dgm:t>
        <a:bodyPr/>
        <a:lstStyle/>
        <a:p>
          <a:pPr>
            <a:lnSpc>
              <a:spcPct val="100000"/>
            </a:lnSpc>
          </a:pPr>
          <a:endParaRPr lang="en-US"/>
        </a:p>
      </dgm:t>
    </dgm:pt>
    <dgm:pt modelId="{A25B9BBF-B5CD-4D84-9A1F-98B03E0E09C2}">
      <dgm:prSet/>
      <dgm:spPr/>
      <dgm:t>
        <a:bodyPr/>
        <a:lstStyle/>
        <a:p>
          <a:pPr>
            <a:lnSpc>
              <a:spcPct val="100000"/>
            </a:lnSpc>
          </a:pPr>
          <a:r>
            <a:rPr lang="en-US" dirty="0">
              <a:solidFill>
                <a:schemeClr val="bg1"/>
              </a:solidFill>
            </a:rPr>
            <a:t>Analyzing the network</a:t>
          </a:r>
        </a:p>
        <a:p>
          <a:pPr>
            <a:lnSpc>
              <a:spcPct val="100000"/>
            </a:lnSpc>
          </a:pPr>
          <a:r>
            <a:rPr lang="en-US" dirty="0">
              <a:solidFill>
                <a:schemeClr val="bg1"/>
              </a:solidFill>
            </a:rPr>
            <a:t>• overfitting</a:t>
          </a:r>
        </a:p>
        <a:p>
          <a:pPr>
            <a:lnSpc>
              <a:spcPct val="100000"/>
            </a:lnSpc>
          </a:pPr>
          <a:r>
            <a:rPr lang="en-US" dirty="0">
              <a:solidFill>
                <a:schemeClr val="bg1"/>
              </a:solidFill>
            </a:rPr>
            <a:t>• recall</a:t>
          </a:r>
        </a:p>
        <a:p>
          <a:pPr>
            <a:lnSpc>
              <a:spcPct val="100000"/>
            </a:lnSpc>
          </a:pPr>
          <a:r>
            <a:rPr lang="en-US" dirty="0">
              <a:solidFill>
                <a:schemeClr val="bg1"/>
              </a:solidFill>
            </a:rPr>
            <a:t>• precision</a:t>
          </a:r>
        </a:p>
        <a:p>
          <a:pPr>
            <a:lnSpc>
              <a:spcPct val="100000"/>
            </a:lnSpc>
          </a:pPr>
          <a:endParaRPr lang="en-US" dirty="0">
            <a:solidFill>
              <a:schemeClr val="bg1"/>
            </a:solidFill>
          </a:endParaRPr>
        </a:p>
        <a:p>
          <a:pPr>
            <a:lnSpc>
              <a:spcPct val="100000"/>
            </a:lnSpc>
          </a:pPr>
          <a:endParaRPr lang="en-US" dirty="0">
            <a:solidFill>
              <a:schemeClr val="bg1"/>
            </a:solidFill>
          </a:endParaRPr>
        </a:p>
      </dgm:t>
    </dgm:pt>
    <dgm:pt modelId="{D251DEB9-1FED-4560-BE06-3C9BA8FBE5DC}" type="parTrans" cxnId="{9363B4CD-0D52-48D0-9672-CB90985E99EB}">
      <dgm:prSet/>
      <dgm:spPr/>
      <dgm:t>
        <a:bodyPr/>
        <a:lstStyle/>
        <a:p>
          <a:endParaRPr lang="en-US"/>
        </a:p>
      </dgm:t>
    </dgm:pt>
    <dgm:pt modelId="{9356A127-28C8-4336-895C-0518985C083D}" type="sibTrans" cxnId="{9363B4CD-0D52-48D0-9672-CB90985E99EB}">
      <dgm:prSet/>
      <dgm:spPr/>
      <dgm:t>
        <a:bodyPr/>
        <a:lstStyle/>
        <a:p>
          <a:pPr>
            <a:lnSpc>
              <a:spcPct val="100000"/>
            </a:lnSpc>
          </a:pPr>
          <a:endParaRPr lang="en-US"/>
        </a:p>
      </dgm:t>
    </dgm:pt>
    <dgm:pt modelId="{57BF71DA-87F8-44F9-BAEC-881728E9274D}">
      <dgm:prSet/>
      <dgm:spPr/>
      <dgm:t>
        <a:bodyPr/>
        <a:lstStyle/>
        <a:p>
          <a:pPr>
            <a:lnSpc>
              <a:spcPct val="100000"/>
            </a:lnSpc>
          </a:pPr>
          <a:r>
            <a:rPr lang="en-US" dirty="0">
              <a:solidFill>
                <a:schemeClr val="bg1"/>
              </a:solidFill>
            </a:rPr>
            <a:t>Possible Improvement </a:t>
          </a:r>
        </a:p>
        <a:p>
          <a:pPr>
            <a:lnSpc>
              <a:spcPct val="100000"/>
            </a:lnSpc>
          </a:pPr>
          <a:r>
            <a:rPr lang="en-US" dirty="0">
              <a:solidFill>
                <a:schemeClr val="bg1"/>
              </a:solidFill>
            </a:rPr>
            <a:t>• Training without resizing</a:t>
          </a:r>
          <a:br>
            <a:rPr lang="en-US" dirty="0">
              <a:solidFill>
                <a:schemeClr val="bg1"/>
              </a:solidFill>
            </a:rPr>
          </a:br>
          <a:r>
            <a:rPr lang="en-US" dirty="0">
              <a:solidFill>
                <a:schemeClr val="bg1"/>
              </a:solidFill>
            </a:rPr>
            <a:t>• More classes to see the limit of the model</a:t>
          </a:r>
        </a:p>
        <a:p>
          <a:pPr>
            <a:lnSpc>
              <a:spcPct val="100000"/>
            </a:lnSpc>
          </a:pPr>
          <a:r>
            <a:rPr lang="en-US" dirty="0">
              <a:solidFill>
                <a:schemeClr val="bg1"/>
              </a:solidFill>
            </a:rPr>
            <a:t>• Having additional labels such as stage of life</a:t>
          </a:r>
        </a:p>
      </dgm:t>
    </dgm:pt>
    <dgm:pt modelId="{03F901E7-D7C0-422F-BC1E-B9D48E314221}" type="parTrans" cxnId="{DD545333-2868-4882-95F4-3934CCD6D2B9}">
      <dgm:prSet/>
      <dgm:spPr/>
      <dgm:t>
        <a:bodyPr/>
        <a:lstStyle/>
        <a:p>
          <a:endParaRPr lang="en-US"/>
        </a:p>
      </dgm:t>
    </dgm:pt>
    <dgm:pt modelId="{75388504-3820-4EDD-BFA4-9BEFDB9CA135}" type="sibTrans" cxnId="{DD545333-2868-4882-95F4-3934CCD6D2B9}">
      <dgm:prSet/>
      <dgm:spPr/>
      <dgm:t>
        <a:bodyPr/>
        <a:lstStyle/>
        <a:p>
          <a:pPr>
            <a:lnSpc>
              <a:spcPct val="100000"/>
            </a:lnSpc>
          </a:pPr>
          <a:endParaRPr lang="en-US"/>
        </a:p>
      </dgm:t>
    </dgm:pt>
    <dgm:pt modelId="{3D652FA7-1D2A-4652-9BDD-0DA55FB3F0D6}">
      <dgm:prSet/>
      <dgm:spPr/>
      <dgm:t>
        <a:bodyPr/>
        <a:lstStyle/>
        <a:p>
          <a:pPr>
            <a:lnSpc>
              <a:spcPct val="100000"/>
            </a:lnSpc>
          </a:pPr>
          <a:r>
            <a:rPr lang="en-US" dirty="0">
              <a:solidFill>
                <a:schemeClr val="bg1"/>
              </a:solidFill>
            </a:rPr>
            <a:t>Web Application</a:t>
          </a:r>
        </a:p>
        <a:p>
          <a:pPr>
            <a:lnSpc>
              <a:spcPct val="100000"/>
            </a:lnSpc>
          </a:pPr>
          <a:r>
            <a:rPr lang="en-US" dirty="0">
              <a:solidFill>
                <a:schemeClr val="bg1"/>
              </a:solidFill>
            </a:rPr>
            <a:t>• People can upload image and get ID the plant class</a:t>
          </a:r>
        </a:p>
      </dgm:t>
    </dgm:pt>
    <dgm:pt modelId="{DE0D078B-3D43-4696-A485-E7BF6005819B}" type="parTrans" cxnId="{416A5BB1-5BD1-48A6-AF1B-4F2D8FC0EB71}">
      <dgm:prSet/>
      <dgm:spPr/>
      <dgm:t>
        <a:bodyPr/>
        <a:lstStyle/>
        <a:p>
          <a:endParaRPr lang="en-US"/>
        </a:p>
      </dgm:t>
    </dgm:pt>
    <dgm:pt modelId="{AA7D7569-6424-4AEC-A5E9-79D9040F2FB7}" type="sibTrans" cxnId="{416A5BB1-5BD1-48A6-AF1B-4F2D8FC0EB71}">
      <dgm:prSet/>
      <dgm:spPr/>
      <dgm:t>
        <a:bodyPr/>
        <a:lstStyle/>
        <a:p>
          <a:endParaRPr lang="en-US"/>
        </a:p>
      </dgm:t>
    </dgm:pt>
    <dgm:pt modelId="{F9525C37-B287-40B8-ABF1-0DFFDA10C705}">
      <dgm:prSet/>
      <dgm:spPr/>
      <dgm:t>
        <a:bodyPr/>
        <a:lstStyle/>
        <a:p>
          <a:pPr>
            <a:lnSpc>
              <a:spcPct val="100000"/>
            </a:lnSpc>
          </a:pPr>
          <a:r>
            <a:rPr lang="en-US" dirty="0">
              <a:solidFill>
                <a:schemeClr val="bg1"/>
              </a:solidFill>
            </a:rPr>
            <a:t>Testing:</a:t>
          </a:r>
        </a:p>
        <a:p>
          <a:pPr>
            <a:lnSpc>
              <a:spcPct val="100000"/>
            </a:lnSpc>
          </a:pPr>
          <a:r>
            <a:rPr lang="en-US" dirty="0">
              <a:solidFill>
                <a:schemeClr val="bg1"/>
              </a:solidFill>
            </a:rPr>
            <a:t>• Model Training Time </a:t>
          </a:r>
          <a:br>
            <a:rPr lang="en-US" dirty="0">
              <a:solidFill>
                <a:schemeClr val="bg1"/>
              </a:solidFill>
            </a:rPr>
          </a:br>
          <a:r>
            <a:rPr lang="en-US" dirty="0">
              <a:solidFill>
                <a:schemeClr val="bg1"/>
              </a:solidFill>
            </a:rPr>
            <a:t>• premasters trained </a:t>
          </a:r>
        </a:p>
      </dgm:t>
    </dgm:pt>
    <dgm:pt modelId="{F745469C-21E8-49D1-B698-2A75530E1DD9}" type="sibTrans" cxnId="{1A638F17-6012-47C6-B078-94E7B54EE1DA}">
      <dgm:prSet/>
      <dgm:spPr/>
      <dgm:t>
        <a:bodyPr/>
        <a:lstStyle/>
        <a:p>
          <a:pPr>
            <a:lnSpc>
              <a:spcPct val="100000"/>
            </a:lnSpc>
          </a:pPr>
          <a:endParaRPr lang="en-US"/>
        </a:p>
      </dgm:t>
    </dgm:pt>
    <dgm:pt modelId="{BAC91761-027C-4D27-822F-1CACE6D61CF5}" type="parTrans" cxnId="{1A638F17-6012-47C6-B078-94E7B54EE1DA}">
      <dgm:prSet/>
      <dgm:spPr/>
      <dgm:t>
        <a:bodyPr/>
        <a:lstStyle/>
        <a:p>
          <a:endParaRPr lang="en-US"/>
        </a:p>
      </dgm:t>
    </dgm:pt>
    <dgm:pt modelId="{0153DE5A-F7E2-4FCD-A064-094D8CDA6C32}" type="pres">
      <dgm:prSet presAssocID="{6776C7AE-F035-4494-AF07-EB653E53CDA8}" presName="root" presStyleCnt="0">
        <dgm:presLayoutVars>
          <dgm:dir/>
          <dgm:resizeHandles val="exact"/>
        </dgm:presLayoutVars>
      </dgm:prSet>
      <dgm:spPr/>
    </dgm:pt>
    <dgm:pt modelId="{71674CED-CA48-46AC-B43B-3A2C0AEC5564}" type="pres">
      <dgm:prSet presAssocID="{6776C7AE-F035-4494-AF07-EB653E53CDA8}" presName="container" presStyleCnt="0">
        <dgm:presLayoutVars>
          <dgm:dir/>
          <dgm:resizeHandles val="exact"/>
        </dgm:presLayoutVars>
      </dgm:prSet>
      <dgm:spPr/>
    </dgm:pt>
    <dgm:pt modelId="{7DB3AE60-2054-45E2-859C-692441357438}" type="pres">
      <dgm:prSet presAssocID="{AC234AD8-D38E-46DE-9242-8171E3E76050}" presName="compNode" presStyleCnt="0"/>
      <dgm:spPr/>
    </dgm:pt>
    <dgm:pt modelId="{587FCEAB-B92E-4265-95A8-45F97C950DF1}" type="pres">
      <dgm:prSet presAssocID="{AC234AD8-D38E-46DE-9242-8171E3E76050}" presName="iconBgRect" presStyleLbl="bgShp" presStyleIdx="0" presStyleCnt="6"/>
      <dgm:spPr/>
    </dgm:pt>
    <dgm:pt modelId="{6C8D3A23-F58F-4174-9AEE-FF8CDFAEE880}" type="pres">
      <dgm:prSet presAssocID="{AC234AD8-D38E-46DE-9242-8171E3E7605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13D31CB6-635A-466D-8849-E3ECD4AE02DF}" type="pres">
      <dgm:prSet presAssocID="{AC234AD8-D38E-46DE-9242-8171E3E76050}" presName="spaceRect" presStyleCnt="0"/>
      <dgm:spPr/>
    </dgm:pt>
    <dgm:pt modelId="{81305F54-9248-464E-9D20-57516E02C8F3}" type="pres">
      <dgm:prSet presAssocID="{AC234AD8-D38E-46DE-9242-8171E3E76050}" presName="textRect" presStyleLbl="revTx" presStyleIdx="0" presStyleCnt="6">
        <dgm:presLayoutVars>
          <dgm:chMax val="1"/>
          <dgm:chPref val="1"/>
        </dgm:presLayoutVars>
      </dgm:prSet>
      <dgm:spPr/>
    </dgm:pt>
    <dgm:pt modelId="{F03F8BA2-78EB-43A4-8A26-F1743786A163}" type="pres">
      <dgm:prSet presAssocID="{DBAAAFAE-B358-453E-B4B0-085ED489D50E}" presName="sibTrans" presStyleLbl="sibTrans2D1" presStyleIdx="0" presStyleCnt="0"/>
      <dgm:spPr/>
    </dgm:pt>
    <dgm:pt modelId="{6C9AED97-C03E-4CE4-8A2D-6150C40471F0}" type="pres">
      <dgm:prSet presAssocID="{F9525C37-B287-40B8-ABF1-0DFFDA10C705}" presName="compNode" presStyleCnt="0"/>
      <dgm:spPr/>
    </dgm:pt>
    <dgm:pt modelId="{2D2E9755-19FD-4F7C-8CC4-A62D1F7A28B8}" type="pres">
      <dgm:prSet presAssocID="{F9525C37-B287-40B8-ABF1-0DFFDA10C705}" presName="iconBgRect" presStyleLbl="bgShp" presStyleIdx="1" presStyleCnt="6"/>
      <dgm:spPr/>
    </dgm:pt>
    <dgm:pt modelId="{76555EA4-E6EA-45E5-ADBE-161E1ABB9EEE}" type="pres">
      <dgm:prSet presAssocID="{F9525C37-B287-40B8-ABF1-0DFFDA10C70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9193F6D8-CAAC-407E-9CAD-A0EB2B392DD7}" type="pres">
      <dgm:prSet presAssocID="{F9525C37-B287-40B8-ABF1-0DFFDA10C705}" presName="spaceRect" presStyleCnt="0"/>
      <dgm:spPr/>
    </dgm:pt>
    <dgm:pt modelId="{5CD190A0-F16D-486C-826D-CD5E97D85F14}" type="pres">
      <dgm:prSet presAssocID="{F9525C37-B287-40B8-ABF1-0DFFDA10C705}" presName="textRect" presStyleLbl="revTx" presStyleIdx="1" presStyleCnt="6">
        <dgm:presLayoutVars>
          <dgm:chMax val="1"/>
          <dgm:chPref val="1"/>
        </dgm:presLayoutVars>
      </dgm:prSet>
      <dgm:spPr/>
    </dgm:pt>
    <dgm:pt modelId="{EBEBDE7D-E0B4-45FD-8E0D-E048F8E5198D}" type="pres">
      <dgm:prSet presAssocID="{F745469C-21E8-49D1-B698-2A75530E1DD9}" presName="sibTrans" presStyleLbl="sibTrans2D1" presStyleIdx="0" presStyleCnt="0"/>
      <dgm:spPr/>
    </dgm:pt>
    <dgm:pt modelId="{C73C8696-79D1-4507-AE03-17AC03B8E6C9}" type="pres">
      <dgm:prSet presAssocID="{7A525331-DC48-45F0-B355-DB31A6FA3EDB}" presName="compNode" presStyleCnt="0"/>
      <dgm:spPr/>
    </dgm:pt>
    <dgm:pt modelId="{A0BDBA32-24CE-4B69-ACD0-29605BC8EACA}" type="pres">
      <dgm:prSet presAssocID="{7A525331-DC48-45F0-B355-DB31A6FA3EDB}" presName="iconBgRect" presStyleLbl="bgShp" presStyleIdx="2" presStyleCnt="6"/>
      <dgm:spPr/>
    </dgm:pt>
    <dgm:pt modelId="{BDB4AB59-AC2F-412A-A87B-EED2C56BE8D9}" type="pres">
      <dgm:prSet presAssocID="{7A525331-DC48-45F0-B355-DB31A6FA3ED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010FBCD1-E967-4A3F-BBEA-2D7A1EC111F0}" type="pres">
      <dgm:prSet presAssocID="{7A525331-DC48-45F0-B355-DB31A6FA3EDB}" presName="spaceRect" presStyleCnt="0"/>
      <dgm:spPr/>
    </dgm:pt>
    <dgm:pt modelId="{D274B5B9-7A4B-4DE4-90D4-9AE2A0594777}" type="pres">
      <dgm:prSet presAssocID="{7A525331-DC48-45F0-B355-DB31A6FA3EDB}" presName="textRect" presStyleLbl="revTx" presStyleIdx="2" presStyleCnt="6">
        <dgm:presLayoutVars>
          <dgm:chMax val="1"/>
          <dgm:chPref val="1"/>
        </dgm:presLayoutVars>
      </dgm:prSet>
      <dgm:spPr/>
    </dgm:pt>
    <dgm:pt modelId="{7A202110-6D0F-4C11-A4EE-BE0ED573CD77}" type="pres">
      <dgm:prSet presAssocID="{C2A044DD-933D-4D65-B52E-880D87BF755B}" presName="sibTrans" presStyleLbl="sibTrans2D1" presStyleIdx="0" presStyleCnt="0"/>
      <dgm:spPr/>
    </dgm:pt>
    <dgm:pt modelId="{BE2EE450-105F-4C4F-BB84-566CE713400E}" type="pres">
      <dgm:prSet presAssocID="{A25B9BBF-B5CD-4D84-9A1F-98B03E0E09C2}" presName="compNode" presStyleCnt="0"/>
      <dgm:spPr/>
    </dgm:pt>
    <dgm:pt modelId="{8AB19AA2-9002-448D-8FCA-A3E9CC851081}" type="pres">
      <dgm:prSet presAssocID="{A25B9BBF-B5CD-4D84-9A1F-98B03E0E09C2}" presName="iconBgRect" presStyleLbl="bgShp" presStyleIdx="3" presStyleCnt="6"/>
      <dgm:spPr/>
    </dgm:pt>
    <dgm:pt modelId="{BED77E1D-A6B0-4D4A-9D72-E03DF72EDD2E}" type="pres">
      <dgm:prSet presAssocID="{A25B9BBF-B5CD-4D84-9A1F-98B03E0E09C2}" presName="iconRect" presStyleLbl="node1" presStyleIdx="3" presStyleCnt="6" custLinFactX="300000" custLinFactNeighborX="376484" custLinFactNeighborY="-3967"/>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Wind Chime"/>
        </a:ext>
      </dgm:extLst>
    </dgm:pt>
    <dgm:pt modelId="{CC5A685E-5BC2-4487-BEE9-8F2DB6AA094F}" type="pres">
      <dgm:prSet presAssocID="{A25B9BBF-B5CD-4D84-9A1F-98B03E0E09C2}" presName="spaceRect" presStyleCnt="0"/>
      <dgm:spPr/>
    </dgm:pt>
    <dgm:pt modelId="{4E83F9CF-3EBC-4EEB-A34D-5311D840B31F}" type="pres">
      <dgm:prSet presAssocID="{A25B9BBF-B5CD-4D84-9A1F-98B03E0E09C2}" presName="textRect" presStyleLbl="revTx" presStyleIdx="3" presStyleCnt="6" custLinFactNeighborY="17405">
        <dgm:presLayoutVars>
          <dgm:chMax val="1"/>
          <dgm:chPref val="1"/>
        </dgm:presLayoutVars>
      </dgm:prSet>
      <dgm:spPr/>
    </dgm:pt>
    <dgm:pt modelId="{89741A58-E5A0-4416-817A-735ECDC041A9}" type="pres">
      <dgm:prSet presAssocID="{9356A127-28C8-4336-895C-0518985C083D}" presName="sibTrans" presStyleLbl="sibTrans2D1" presStyleIdx="0" presStyleCnt="0"/>
      <dgm:spPr/>
    </dgm:pt>
    <dgm:pt modelId="{CBDA6603-77F6-417C-AFFD-4CBAB5F32524}" type="pres">
      <dgm:prSet presAssocID="{57BF71DA-87F8-44F9-BAEC-881728E9274D}" presName="compNode" presStyleCnt="0"/>
      <dgm:spPr/>
    </dgm:pt>
    <dgm:pt modelId="{E7199EB0-3069-48B5-9742-AED9DB6F38BF}" type="pres">
      <dgm:prSet presAssocID="{57BF71DA-87F8-44F9-BAEC-881728E9274D}" presName="iconBgRect" presStyleLbl="bgShp" presStyleIdx="4" presStyleCnt="6"/>
      <dgm:spPr/>
    </dgm:pt>
    <dgm:pt modelId="{DDF89603-FBC4-4AD4-892C-198460A05A95}" type="pres">
      <dgm:prSet presAssocID="{57BF71DA-87F8-44F9-BAEC-881728E9274D}" presName="iconRect" presStyleLbl="node1" presStyleIdx="4" presStyleCnt="6" custLinFactX="-300000" custLinFactNeighborX="-389478" custLinFactNeighborY="-619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11895EA4-CAF7-4A1F-940A-3D7226E50482}" type="pres">
      <dgm:prSet presAssocID="{57BF71DA-87F8-44F9-BAEC-881728E9274D}" presName="spaceRect" presStyleCnt="0"/>
      <dgm:spPr/>
    </dgm:pt>
    <dgm:pt modelId="{1533645E-602B-4373-B5B8-3649389997F2}" type="pres">
      <dgm:prSet presAssocID="{57BF71DA-87F8-44F9-BAEC-881728E9274D}" presName="textRect" presStyleLbl="revTx" presStyleIdx="4" presStyleCnt="6">
        <dgm:presLayoutVars>
          <dgm:chMax val="1"/>
          <dgm:chPref val="1"/>
        </dgm:presLayoutVars>
      </dgm:prSet>
      <dgm:spPr/>
    </dgm:pt>
    <dgm:pt modelId="{5394F548-78BA-43CC-94D2-7F6741B22F1C}" type="pres">
      <dgm:prSet presAssocID="{75388504-3820-4EDD-BFA4-9BEFDB9CA135}" presName="sibTrans" presStyleLbl="sibTrans2D1" presStyleIdx="0" presStyleCnt="0"/>
      <dgm:spPr/>
    </dgm:pt>
    <dgm:pt modelId="{194D91C8-E791-4A76-8D08-1426DFD621F1}" type="pres">
      <dgm:prSet presAssocID="{3D652FA7-1D2A-4652-9BDD-0DA55FB3F0D6}" presName="compNode" presStyleCnt="0"/>
      <dgm:spPr/>
    </dgm:pt>
    <dgm:pt modelId="{0C3FE9B3-1A52-42D8-8896-20BC27B3A72B}" type="pres">
      <dgm:prSet presAssocID="{3D652FA7-1D2A-4652-9BDD-0DA55FB3F0D6}" presName="iconBgRect" presStyleLbl="bgShp" presStyleIdx="5" presStyleCnt="6"/>
      <dgm:spPr/>
    </dgm:pt>
    <dgm:pt modelId="{1B362A47-298D-4332-B492-9ED50EFC810B}" type="pres">
      <dgm:prSet presAssocID="{3D652FA7-1D2A-4652-9BDD-0DA55FB3F0D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cooter"/>
        </a:ext>
      </dgm:extLst>
    </dgm:pt>
    <dgm:pt modelId="{59757C8E-FC9B-4928-893D-07CE0BB5B90B}" type="pres">
      <dgm:prSet presAssocID="{3D652FA7-1D2A-4652-9BDD-0DA55FB3F0D6}" presName="spaceRect" presStyleCnt="0"/>
      <dgm:spPr/>
    </dgm:pt>
    <dgm:pt modelId="{B8301424-A2E6-44E2-B1FA-73ED6DE30A28}" type="pres">
      <dgm:prSet presAssocID="{3D652FA7-1D2A-4652-9BDD-0DA55FB3F0D6}" presName="textRect" presStyleLbl="revTx" presStyleIdx="5" presStyleCnt="6">
        <dgm:presLayoutVars>
          <dgm:chMax val="1"/>
          <dgm:chPref val="1"/>
        </dgm:presLayoutVars>
      </dgm:prSet>
      <dgm:spPr/>
    </dgm:pt>
  </dgm:ptLst>
  <dgm:cxnLst>
    <dgm:cxn modelId="{BEC10511-679A-9549-980E-D18C70057510}" type="presOf" srcId="{9356A127-28C8-4336-895C-0518985C083D}" destId="{89741A58-E5A0-4416-817A-735ECDC041A9}" srcOrd="0" destOrd="0" presId="urn:microsoft.com/office/officeart/2018/2/layout/IconCircleList"/>
    <dgm:cxn modelId="{1A638F17-6012-47C6-B078-94E7B54EE1DA}" srcId="{6776C7AE-F035-4494-AF07-EB653E53CDA8}" destId="{F9525C37-B287-40B8-ABF1-0DFFDA10C705}" srcOrd="1" destOrd="0" parTransId="{BAC91761-027C-4D27-822F-1CACE6D61CF5}" sibTransId="{F745469C-21E8-49D1-B698-2A75530E1DD9}"/>
    <dgm:cxn modelId="{E866E82E-A23C-2847-93A7-4FC9A68F2702}" type="presOf" srcId="{7A525331-DC48-45F0-B355-DB31A6FA3EDB}" destId="{D274B5B9-7A4B-4DE4-90D4-9AE2A0594777}" srcOrd="0" destOrd="0" presId="urn:microsoft.com/office/officeart/2018/2/layout/IconCircleList"/>
    <dgm:cxn modelId="{DD545333-2868-4882-95F4-3934CCD6D2B9}" srcId="{6776C7AE-F035-4494-AF07-EB653E53CDA8}" destId="{57BF71DA-87F8-44F9-BAEC-881728E9274D}" srcOrd="4" destOrd="0" parTransId="{03F901E7-D7C0-422F-BC1E-B9D48E314221}" sibTransId="{75388504-3820-4EDD-BFA4-9BEFDB9CA135}"/>
    <dgm:cxn modelId="{1E0C1139-9F94-EB4C-8379-99B20365BB43}" type="presOf" srcId="{75388504-3820-4EDD-BFA4-9BEFDB9CA135}" destId="{5394F548-78BA-43CC-94D2-7F6741B22F1C}" srcOrd="0" destOrd="0" presId="urn:microsoft.com/office/officeart/2018/2/layout/IconCircleList"/>
    <dgm:cxn modelId="{85FC313F-98B6-4847-BAF9-C7F8D719A3E1}" type="presOf" srcId="{DBAAAFAE-B358-453E-B4B0-085ED489D50E}" destId="{F03F8BA2-78EB-43A4-8A26-F1743786A163}" srcOrd="0" destOrd="0" presId="urn:microsoft.com/office/officeart/2018/2/layout/IconCircleList"/>
    <dgm:cxn modelId="{A3AF5867-47B3-4A28-B5AF-DA3A9109EDFC}" type="presOf" srcId="{6776C7AE-F035-4494-AF07-EB653E53CDA8}" destId="{0153DE5A-F7E2-4FCD-A064-094D8CDA6C32}" srcOrd="0" destOrd="0" presId="urn:microsoft.com/office/officeart/2018/2/layout/IconCircleList"/>
    <dgm:cxn modelId="{DA562E71-3B0B-DC4C-A236-8264919A33F2}" type="presOf" srcId="{AC234AD8-D38E-46DE-9242-8171E3E76050}" destId="{81305F54-9248-464E-9D20-57516E02C8F3}" srcOrd="0" destOrd="0" presId="urn:microsoft.com/office/officeart/2018/2/layout/IconCircleList"/>
    <dgm:cxn modelId="{A9BD5783-A844-1641-898D-9370F4717C2E}" type="presOf" srcId="{F745469C-21E8-49D1-B698-2A75530E1DD9}" destId="{EBEBDE7D-E0B4-45FD-8E0D-E048F8E5198D}" srcOrd="0" destOrd="0" presId="urn:microsoft.com/office/officeart/2018/2/layout/IconCircleList"/>
    <dgm:cxn modelId="{C7DF7788-E69A-2E40-B3F5-CE2062EB3432}" type="presOf" srcId="{F9525C37-B287-40B8-ABF1-0DFFDA10C705}" destId="{5CD190A0-F16D-486C-826D-CD5E97D85F14}" srcOrd="0" destOrd="0" presId="urn:microsoft.com/office/officeart/2018/2/layout/IconCircleList"/>
    <dgm:cxn modelId="{9D76FF8B-A8B9-8946-988C-09557C5EBA48}" type="presOf" srcId="{C2A044DD-933D-4D65-B52E-880D87BF755B}" destId="{7A202110-6D0F-4C11-A4EE-BE0ED573CD77}" srcOrd="0" destOrd="0" presId="urn:microsoft.com/office/officeart/2018/2/layout/IconCircleList"/>
    <dgm:cxn modelId="{0E19D38C-031C-AE40-9575-22530B15D5E2}" type="presOf" srcId="{3D652FA7-1D2A-4652-9BDD-0DA55FB3F0D6}" destId="{B8301424-A2E6-44E2-B1FA-73ED6DE30A28}" srcOrd="0" destOrd="0" presId="urn:microsoft.com/office/officeart/2018/2/layout/IconCircleList"/>
    <dgm:cxn modelId="{B6AC01A9-7292-473C-9B9E-C6E0362A65F6}" srcId="{6776C7AE-F035-4494-AF07-EB653E53CDA8}" destId="{7A525331-DC48-45F0-B355-DB31A6FA3EDB}" srcOrd="2" destOrd="0" parTransId="{20A80814-6A10-4B58-957A-E79568116325}" sibTransId="{C2A044DD-933D-4D65-B52E-880D87BF755B}"/>
    <dgm:cxn modelId="{416A5BB1-5BD1-48A6-AF1B-4F2D8FC0EB71}" srcId="{6776C7AE-F035-4494-AF07-EB653E53CDA8}" destId="{3D652FA7-1D2A-4652-9BDD-0DA55FB3F0D6}" srcOrd="5" destOrd="0" parTransId="{DE0D078B-3D43-4696-A485-E7BF6005819B}" sibTransId="{AA7D7569-6424-4AEC-A5E9-79D9040F2FB7}"/>
    <dgm:cxn modelId="{9363B4CD-0D52-48D0-9672-CB90985E99EB}" srcId="{6776C7AE-F035-4494-AF07-EB653E53CDA8}" destId="{A25B9BBF-B5CD-4D84-9A1F-98B03E0E09C2}" srcOrd="3" destOrd="0" parTransId="{D251DEB9-1FED-4560-BE06-3C9BA8FBE5DC}" sibTransId="{9356A127-28C8-4336-895C-0518985C083D}"/>
    <dgm:cxn modelId="{AC4B43D4-4DD0-104C-91FD-6DE5A6932F0F}" type="presOf" srcId="{57BF71DA-87F8-44F9-BAEC-881728E9274D}" destId="{1533645E-602B-4373-B5B8-3649389997F2}" srcOrd="0" destOrd="0" presId="urn:microsoft.com/office/officeart/2018/2/layout/IconCircleList"/>
    <dgm:cxn modelId="{A8B216EA-C3EA-7F4A-8B38-F853A1FFA754}" type="presOf" srcId="{A25B9BBF-B5CD-4D84-9A1F-98B03E0E09C2}" destId="{4E83F9CF-3EBC-4EEB-A34D-5311D840B31F}" srcOrd="0" destOrd="0" presId="urn:microsoft.com/office/officeart/2018/2/layout/IconCircleList"/>
    <dgm:cxn modelId="{A584FBF6-4AF3-448E-9088-20178952A052}" srcId="{6776C7AE-F035-4494-AF07-EB653E53CDA8}" destId="{AC234AD8-D38E-46DE-9242-8171E3E76050}" srcOrd="0" destOrd="0" parTransId="{11DF6128-46CF-4AAB-A0CC-F108CD282D52}" sibTransId="{DBAAAFAE-B358-453E-B4B0-085ED489D50E}"/>
    <dgm:cxn modelId="{6C57B2C3-D502-AF46-84E4-474C6C119048}" type="presParOf" srcId="{0153DE5A-F7E2-4FCD-A064-094D8CDA6C32}" destId="{71674CED-CA48-46AC-B43B-3A2C0AEC5564}" srcOrd="0" destOrd="0" presId="urn:microsoft.com/office/officeart/2018/2/layout/IconCircleList"/>
    <dgm:cxn modelId="{8C9B2A82-554A-8745-931C-38E176DCC51A}" type="presParOf" srcId="{71674CED-CA48-46AC-B43B-3A2C0AEC5564}" destId="{7DB3AE60-2054-45E2-859C-692441357438}" srcOrd="0" destOrd="0" presId="urn:microsoft.com/office/officeart/2018/2/layout/IconCircleList"/>
    <dgm:cxn modelId="{EBA0CF01-1CDD-9B40-9969-2D86A92CAB7B}" type="presParOf" srcId="{7DB3AE60-2054-45E2-859C-692441357438}" destId="{587FCEAB-B92E-4265-95A8-45F97C950DF1}" srcOrd="0" destOrd="0" presId="urn:microsoft.com/office/officeart/2018/2/layout/IconCircleList"/>
    <dgm:cxn modelId="{20842C68-E597-3E4F-AABD-CB77EAADB26B}" type="presParOf" srcId="{7DB3AE60-2054-45E2-859C-692441357438}" destId="{6C8D3A23-F58F-4174-9AEE-FF8CDFAEE880}" srcOrd="1" destOrd="0" presId="urn:microsoft.com/office/officeart/2018/2/layout/IconCircleList"/>
    <dgm:cxn modelId="{40E7F681-530D-F84A-B1CC-ADD5B2FCFFE8}" type="presParOf" srcId="{7DB3AE60-2054-45E2-859C-692441357438}" destId="{13D31CB6-635A-466D-8849-E3ECD4AE02DF}" srcOrd="2" destOrd="0" presId="urn:microsoft.com/office/officeart/2018/2/layout/IconCircleList"/>
    <dgm:cxn modelId="{8ADB1948-668C-F746-9E82-3EE852162C5B}" type="presParOf" srcId="{7DB3AE60-2054-45E2-859C-692441357438}" destId="{81305F54-9248-464E-9D20-57516E02C8F3}" srcOrd="3" destOrd="0" presId="urn:microsoft.com/office/officeart/2018/2/layout/IconCircleList"/>
    <dgm:cxn modelId="{693E8A86-65D4-5C4C-8BA1-42752DCBC0BD}" type="presParOf" srcId="{71674CED-CA48-46AC-B43B-3A2C0AEC5564}" destId="{F03F8BA2-78EB-43A4-8A26-F1743786A163}" srcOrd="1" destOrd="0" presId="urn:microsoft.com/office/officeart/2018/2/layout/IconCircleList"/>
    <dgm:cxn modelId="{9EF5EFD9-E365-1946-B15B-3DB23BA04410}" type="presParOf" srcId="{71674CED-CA48-46AC-B43B-3A2C0AEC5564}" destId="{6C9AED97-C03E-4CE4-8A2D-6150C40471F0}" srcOrd="2" destOrd="0" presId="urn:microsoft.com/office/officeart/2018/2/layout/IconCircleList"/>
    <dgm:cxn modelId="{4CD63C3B-8967-0448-8246-959D5136D6B3}" type="presParOf" srcId="{6C9AED97-C03E-4CE4-8A2D-6150C40471F0}" destId="{2D2E9755-19FD-4F7C-8CC4-A62D1F7A28B8}" srcOrd="0" destOrd="0" presId="urn:microsoft.com/office/officeart/2018/2/layout/IconCircleList"/>
    <dgm:cxn modelId="{DB40C4E2-EEF2-C349-A48B-992FEFE3AC8C}" type="presParOf" srcId="{6C9AED97-C03E-4CE4-8A2D-6150C40471F0}" destId="{76555EA4-E6EA-45E5-ADBE-161E1ABB9EEE}" srcOrd="1" destOrd="0" presId="urn:microsoft.com/office/officeart/2018/2/layout/IconCircleList"/>
    <dgm:cxn modelId="{0BC28FAB-379A-5144-83A0-D0301C10E1D5}" type="presParOf" srcId="{6C9AED97-C03E-4CE4-8A2D-6150C40471F0}" destId="{9193F6D8-CAAC-407E-9CAD-A0EB2B392DD7}" srcOrd="2" destOrd="0" presId="urn:microsoft.com/office/officeart/2018/2/layout/IconCircleList"/>
    <dgm:cxn modelId="{725656F2-EE78-C34E-8351-8301B25BB896}" type="presParOf" srcId="{6C9AED97-C03E-4CE4-8A2D-6150C40471F0}" destId="{5CD190A0-F16D-486C-826D-CD5E97D85F14}" srcOrd="3" destOrd="0" presId="urn:microsoft.com/office/officeart/2018/2/layout/IconCircleList"/>
    <dgm:cxn modelId="{BBE813B4-0874-6C43-BD0D-FA9DEE498987}" type="presParOf" srcId="{71674CED-CA48-46AC-B43B-3A2C0AEC5564}" destId="{EBEBDE7D-E0B4-45FD-8E0D-E048F8E5198D}" srcOrd="3" destOrd="0" presId="urn:microsoft.com/office/officeart/2018/2/layout/IconCircleList"/>
    <dgm:cxn modelId="{34817385-27EA-854D-9979-A718B55FAE44}" type="presParOf" srcId="{71674CED-CA48-46AC-B43B-3A2C0AEC5564}" destId="{C73C8696-79D1-4507-AE03-17AC03B8E6C9}" srcOrd="4" destOrd="0" presId="urn:microsoft.com/office/officeart/2018/2/layout/IconCircleList"/>
    <dgm:cxn modelId="{166EE8FB-BC44-B147-AF64-50919622983B}" type="presParOf" srcId="{C73C8696-79D1-4507-AE03-17AC03B8E6C9}" destId="{A0BDBA32-24CE-4B69-ACD0-29605BC8EACA}" srcOrd="0" destOrd="0" presId="urn:microsoft.com/office/officeart/2018/2/layout/IconCircleList"/>
    <dgm:cxn modelId="{73BF7D08-6B00-0F4D-9CEF-161F89B8C442}" type="presParOf" srcId="{C73C8696-79D1-4507-AE03-17AC03B8E6C9}" destId="{BDB4AB59-AC2F-412A-A87B-EED2C56BE8D9}" srcOrd="1" destOrd="0" presId="urn:microsoft.com/office/officeart/2018/2/layout/IconCircleList"/>
    <dgm:cxn modelId="{4A4E8A23-EAE8-B846-B104-8D3BFDAD6C74}" type="presParOf" srcId="{C73C8696-79D1-4507-AE03-17AC03B8E6C9}" destId="{010FBCD1-E967-4A3F-BBEA-2D7A1EC111F0}" srcOrd="2" destOrd="0" presId="urn:microsoft.com/office/officeart/2018/2/layout/IconCircleList"/>
    <dgm:cxn modelId="{0167202B-ACE1-044D-AAB8-6CC3B6AF4839}" type="presParOf" srcId="{C73C8696-79D1-4507-AE03-17AC03B8E6C9}" destId="{D274B5B9-7A4B-4DE4-90D4-9AE2A0594777}" srcOrd="3" destOrd="0" presId="urn:microsoft.com/office/officeart/2018/2/layout/IconCircleList"/>
    <dgm:cxn modelId="{17590D17-AAB5-684D-8B34-8BF02B6FE858}" type="presParOf" srcId="{71674CED-CA48-46AC-B43B-3A2C0AEC5564}" destId="{7A202110-6D0F-4C11-A4EE-BE0ED573CD77}" srcOrd="5" destOrd="0" presId="urn:microsoft.com/office/officeart/2018/2/layout/IconCircleList"/>
    <dgm:cxn modelId="{704357FD-E9A7-0043-BB20-FA5FBCDA3286}" type="presParOf" srcId="{71674CED-CA48-46AC-B43B-3A2C0AEC5564}" destId="{BE2EE450-105F-4C4F-BB84-566CE713400E}" srcOrd="6" destOrd="0" presId="urn:microsoft.com/office/officeart/2018/2/layout/IconCircleList"/>
    <dgm:cxn modelId="{E1F2D5B3-587E-2B42-8D62-7433B91967DB}" type="presParOf" srcId="{BE2EE450-105F-4C4F-BB84-566CE713400E}" destId="{8AB19AA2-9002-448D-8FCA-A3E9CC851081}" srcOrd="0" destOrd="0" presId="urn:microsoft.com/office/officeart/2018/2/layout/IconCircleList"/>
    <dgm:cxn modelId="{E785FD9C-0ACA-6245-B1D3-F97C09F05144}" type="presParOf" srcId="{BE2EE450-105F-4C4F-BB84-566CE713400E}" destId="{BED77E1D-A6B0-4D4A-9D72-E03DF72EDD2E}" srcOrd="1" destOrd="0" presId="urn:microsoft.com/office/officeart/2018/2/layout/IconCircleList"/>
    <dgm:cxn modelId="{E6AD6BFA-FCC0-0044-949C-0B0970B7176F}" type="presParOf" srcId="{BE2EE450-105F-4C4F-BB84-566CE713400E}" destId="{CC5A685E-5BC2-4487-BEE9-8F2DB6AA094F}" srcOrd="2" destOrd="0" presId="urn:microsoft.com/office/officeart/2018/2/layout/IconCircleList"/>
    <dgm:cxn modelId="{A5884F33-6CA3-DA45-8872-7C6FBB809C4E}" type="presParOf" srcId="{BE2EE450-105F-4C4F-BB84-566CE713400E}" destId="{4E83F9CF-3EBC-4EEB-A34D-5311D840B31F}" srcOrd="3" destOrd="0" presId="urn:microsoft.com/office/officeart/2018/2/layout/IconCircleList"/>
    <dgm:cxn modelId="{1C6CC675-51AF-E249-A4FC-B8F460DD5799}" type="presParOf" srcId="{71674CED-CA48-46AC-B43B-3A2C0AEC5564}" destId="{89741A58-E5A0-4416-817A-735ECDC041A9}" srcOrd="7" destOrd="0" presId="urn:microsoft.com/office/officeart/2018/2/layout/IconCircleList"/>
    <dgm:cxn modelId="{098E719F-8724-B64B-9B87-A598C2AF2113}" type="presParOf" srcId="{71674CED-CA48-46AC-B43B-3A2C0AEC5564}" destId="{CBDA6603-77F6-417C-AFFD-4CBAB5F32524}" srcOrd="8" destOrd="0" presId="urn:microsoft.com/office/officeart/2018/2/layout/IconCircleList"/>
    <dgm:cxn modelId="{E2CB9BBC-3289-6344-A2DF-AA268BF8C104}" type="presParOf" srcId="{CBDA6603-77F6-417C-AFFD-4CBAB5F32524}" destId="{E7199EB0-3069-48B5-9742-AED9DB6F38BF}" srcOrd="0" destOrd="0" presId="urn:microsoft.com/office/officeart/2018/2/layout/IconCircleList"/>
    <dgm:cxn modelId="{52F1EB00-3B43-0446-9922-D52D00B22A85}" type="presParOf" srcId="{CBDA6603-77F6-417C-AFFD-4CBAB5F32524}" destId="{DDF89603-FBC4-4AD4-892C-198460A05A95}" srcOrd="1" destOrd="0" presId="urn:microsoft.com/office/officeart/2018/2/layout/IconCircleList"/>
    <dgm:cxn modelId="{3C1C7D65-C99C-FC42-8B63-A20516F24DF0}" type="presParOf" srcId="{CBDA6603-77F6-417C-AFFD-4CBAB5F32524}" destId="{11895EA4-CAF7-4A1F-940A-3D7226E50482}" srcOrd="2" destOrd="0" presId="urn:microsoft.com/office/officeart/2018/2/layout/IconCircleList"/>
    <dgm:cxn modelId="{EFE798CE-4EA9-1744-AB1C-2FFDB088BED0}" type="presParOf" srcId="{CBDA6603-77F6-417C-AFFD-4CBAB5F32524}" destId="{1533645E-602B-4373-B5B8-3649389997F2}" srcOrd="3" destOrd="0" presId="urn:microsoft.com/office/officeart/2018/2/layout/IconCircleList"/>
    <dgm:cxn modelId="{4254B28D-810C-0D43-A893-F659BC9A9E1F}" type="presParOf" srcId="{71674CED-CA48-46AC-B43B-3A2C0AEC5564}" destId="{5394F548-78BA-43CC-94D2-7F6741B22F1C}" srcOrd="9" destOrd="0" presId="urn:microsoft.com/office/officeart/2018/2/layout/IconCircleList"/>
    <dgm:cxn modelId="{2E908916-34ED-D74A-82E5-E40319DEC506}" type="presParOf" srcId="{71674CED-CA48-46AC-B43B-3A2C0AEC5564}" destId="{194D91C8-E791-4A76-8D08-1426DFD621F1}" srcOrd="10" destOrd="0" presId="urn:microsoft.com/office/officeart/2018/2/layout/IconCircleList"/>
    <dgm:cxn modelId="{019C984D-2F0A-8048-B42A-2B37D9BC6AE5}" type="presParOf" srcId="{194D91C8-E791-4A76-8D08-1426DFD621F1}" destId="{0C3FE9B3-1A52-42D8-8896-20BC27B3A72B}" srcOrd="0" destOrd="0" presId="urn:microsoft.com/office/officeart/2018/2/layout/IconCircleList"/>
    <dgm:cxn modelId="{49952FCE-6168-8940-A102-818116F08F5A}" type="presParOf" srcId="{194D91C8-E791-4A76-8D08-1426DFD621F1}" destId="{1B362A47-298D-4332-B492-9ED50EFC810B}" srcOrd="1" destOrd="0" presId="urn:microsoft.com/office/officeart/2018/2/layout/IconCircleList"/>
    <dgm:cxn modelId="{537EADA4-471C-9A45-8D49-33D2DB08B16C}" type="presParOf" srcId="{194D91C8-E791-4A76-8D08-1426DFD621F1}" destId="{59757C8E-FC9B-4928-893D-07CE0BB5B90B}" srcOrd="2" destOrd="0" presId="urn:microsoft.com/office/officeart/2018/2/layout/IconCircleList"/>
    <dgm:cxn modelId="{59D3C8D0-C6CC-3C41-AEB3-8539AA6CBAF8}" type="presParOf" srcId="{194D91C8-E791-4A76-8D08-1426DFD621F1}" destId="{B8301424-A2E6-44E2-B1FA-73ED6DE30A28}" srcOrd="3" destOrd="0" presId="urn:microsoft.com/office/officeart/2018/2/layout/IconCircle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40E3E-B532-BA41-B77D-075D7147DBBA}">
      <dsp:nvSpPr>
        <dsp:cNvPr id="0" name=""/>
        <dsp:cNvSpPr/>
      </dsp:nvSpPr>
      <dsp:spPr>
        <a:xfrm>
          <a:off x="0" y="0"/>
          <a:ext cx="3042955" cy="7931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Conv2D</a:t>
          </a:r>
        </a:p>
        <a:p>
          <a:pPr marL="0" lvl="0" indent="0" algn="l" defTabSz="533400">
            <a:lnSpc>
              <a:spcPct val="90000"/>
            </a:lnSpc>
            <a:spcBef>
              <a:spcPct val="0"/>
            </a:spcBef>
            <a:spcAft>
              <a:spcPct val="35000"/>
            </a:spcAft>
            <a:buNone/>
          </a:pPr>
          <a:r>
            <a:rPr lang="en-US" sz="1200" kern="1200" dirty="0"/>
            <a:t>Activation(</a:t>
          </a:r>
          <a:r>
            <a:rPr lang="en-US" sz="1200" kern="1200" dirty="0" err="1"/>
            <a:t>Relu</a:t>
          </a:r>
          <a:r>
            <a:rPr lang="en-US" sz="1200" kern="1200" dirty="0"/>
            <a:t>)</a:t>
          </a:r>
        </a:p>
      </dsp:txBody>
      <dsp:txXfrm>
        <a:off x="23232" y="23232"/>
        <a:ext cx="2094238" cy="746725"/>
      </dsp:txXfrm>
    </dsp:sp>
    <dsp:sp modelId="{E9418103-4240-744A-B82E-5453BE7A44A4}">
      <dsp:nvSpPr>
        <dsp:cNvPr id="0" name=""/>
        <dsp:cNvSpPr/>
      </dsp:nvSpPr>
      <dsp:spPr>
        <a:xfrm>
          <a:off x="227233" y="903354"/>
          <a:ext cx="3042955" cy="7931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Conv2D</a:t>
          </a:r>
        </a:p>
        <a:p>
          <a:pPr marL="0" lvl="0" indent="0" algn="l" defTabSz="533400">
            <a:lnSpc>
              <a:spcPct val="90000"/>
            </a:lnSpc>
            <a:spcBef>
              <a:spcPct val="0"/>
            </a:spcBef>
            <a:spcAft>
              <a:spcPct val="35000"/>
            </a:spcAft>
            <a:buNone/>
          </a:pPr>
          <a:r>
            <a:rPr lang="en-US" sz="1200" kern="1200" dirty="0"/>
            <a:t>Activation(</a:t>
          </a:r>
          <a:r>
            <a:rPr lang="en-US" sz="1200" kern="1200" dirty="0" err="1"/>
            <a:t>Relu</a:t>
          </a:r>
          <a:r>
            <a:rPr lang="en-US" sz="1200" kern="1200" dirty="0"/>
            <a:t>)</a:t>
          </a:r>
        </a:p>
      </dsp:txBody>
      <dsp:txXfrm>
        <a:off x="250465" y="926586"/>
        <a:ext cx="2253684" cy="746725"/>
      </dsp:txXfrm>
    </dsp:sp>
    <dsp:sp modelId="{61D5A3DB-4DFF-5145-B92D-59AB2EC0B78D}">
      <dsp:nvSpPr>
        <dsp:cNvPr id="0" name=""/>
        <dsp:cNvSpPr/>
      </dsp:nvSpPr>
      <dsp:spPr>
        <a:xfrm>
          <a:off x="454467" y="1806709"/>
          <a:ext cx="3042955" cy="7931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Conv2D</a:t>
          </a:r>
        </a:p>
        <a:p>
          <a:pPr marL="0" lvl="0" indent="0" algn="l" defTabSz="488950">
            <a:lnSpc>
              <a:spcPct val="90000"/>
            </a:lnSpc>
            <a:spcBef>
              <a:spcPct val="0"/>
            </a:spcBef>
            <a:spcAft>
              <a:spcPct val="35000"/>
            </a:spcAft>
            <a:buNone/>
          </a:pPr>
          <a:r>
            <a:rPr lang="en-US" sz="1100" kern="1200" dirty="0"/>
            <a:t>Activation(</a:t>
          </a:r>
          <a:r>
            <a:rPr lang="en-US" sz="1100" kern="1200" dirty="0" err="1"/>
            <a:t>Relu</a:t>
          </a:r>
          <a:r>
            <a:rPr lang="en-US" sz="1100" kern="1200" dirty="0"/>
            <a:t>)</a:t>
          </a:r>
        </a:p>
      </dsp:txBody>
      <dsp:txXfrm>
        <a:off x="477699" y="1829941"/>
        <a:ext cx="2253684" cy="746725"/>
      </dsp:txXfrm>
    </dsp:sp>
    <dsp:sp modelId="{77DF2629-9D35-AB42-8E34-522AC880279B}">
      <dsp:nvSpPr>
        <dsp:cNvPr id="0" name=""/>
        <dsp:cNvSpPr/>
      </dsp:nvSpPr>
      <dsp:spPr>
        <a:xfrm>
          <a:off x="681701" y="2710063"/>
          <a:ext cx="3042955" cy="7931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Conv2D</a:t>
          </a:r>
        </a:p>
        <a:p>
          <a:pPr marL="0" lvl="0" indent="0" algn="l" defTabSz="533400">
            <a:lnSpc>
              <a:spcPct val="90000"/>
            </a:lnSpc>
            <a:spcBef>
              <a:spcPct val="0"/>
            </a:spcBef>
            <a:spcAft>
              <a:spcPct val="35000"/>
            </a:spcAft>
            <a:buNone/>
          </a:pPr>
          <a:r>
            <a:rPr lang="en-US" sz="1200" kern="1200" dirty="0"/>
            <a:t>Activation(</a:t>
          </a:r>
          <a:r>
            <a:rPr lang="en-US" sz="1200" kern="1200" dirty="0" err="1"/>
            <a:t>Relu</a:t>
          </a:r>
          <a:r>
            <a:rPr lang="en-US" sz="1200" kern="1200" dirty="0"/>
            <a:t>)</a:t>
          </a:r>
        </a:p>
      </dsp:txBody>
      <dsp:txXfrm>
        <a:off x="704933" y="2733295"/>
        <a:ext cx="2253684" cy="746725"/>
      </dsp:txXfrm>
    </dsp:sp>
    <dsp:sp modelId="{67DCF8AA-A10F-9746-95BC-44E91F5DC0C5}">
      <dsp:nvSpPr>
        <dsp:cNvPr id="0" name=""/>
        <dsp:cNvSpPr/>
      </dsp:nvSpPr>
      <dsp:spPr>
        <a:xfrm>
          <a:off x="908934" y="3613418"/>
          <a:ext cx="3042955" cy="7931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mn-lt"/>
            </a:rPr>
            <a:t>Flatten(800)</a:t>
          </a:r>
        </a:p>
        <a:p>
          <a:pPr marL="0" lvl="0" indent="0" algn="l" defTabSz="488950">
            <a:lnSpc>
              <a:spcPct val="90000"/>
            </a:lnSpc>
            <a:spcBef>
              <a:spcPct val="0"/>
            </a:spcBef>
            <a:spcAft>
              <a:spcPct val="35000"/>
            </a:spcAft>
            <a:buNone/>
          </a:pPr>
          <a:r>
            <a:rPr lang="en-US" sz="1100" kern="1200" dirty="0">
              <a:latin typeface="+mn-lt"/>
            </a:rPr>
            <a:t>FC(512)</a:t>
          </a:r>
        </a:p>
        <a:p>
          <a:pPr marL="0" lvl="0" indent="0" algn="l" defTabSz="488950">
            <a:lnSpc>
              <a:spcPct val="90000"/>
            </a:lnSpc>
            <a:spcBef>
              <a:spcPct val="0"/>
            </a:spcBef>
            <a:spcAft>
              <a:spcPct val="35000"/>
            </a:spcAft>
            <a:buNone/>
          </a:pPr>
          <a:r>
            <a:rPr lang="en-US" sz="1100" kern="1200" dirty="0">
              <a:latin typeface="+mn-lt"/>
            </a:rPr>
            <a:t>FC(256)</a:t>
          </a:r>
        </a:p>
      </dsp:txBody>
      <dsp:txXfrm>
        <a:off x="932166" y="3636650"/>
        <a:ext cx="2253684" cy="746725"/>
      </dsp:txXfrm>
    </dsp:sp>
    <dsp:sp modelId="{574737F4-C9DB-CB49-B617-C70B5291D991}">
      <dsp:nvSpPr>
        <dsp:cNvPr id="0" name=""/>
        <dsp:cNvSpPr/>
      </dsp:nvSpPr>
      <dsp:spPr>
        <a:xfrm>
          <a:off x="2527382" y="579468"/>
          <a:ext cx="515573" cy="51557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643386" y="579468"/>
        <a:ext cx="283565" cy="387969"/>
      </dsp:txXfrm>
    </dsp:sp>
    <dsp:sp modelId="{7D28A461-F07C-664F-A470-EB4D275BC077}">
      <dsp:nvSpPr>
        <dsp:cNvPr id="0" name=""/>
        <dsp:cNvSpPr/>
      </dsp:nvSpPr>
      <dsp:spPr>
        <a:xfrm>
          <a:off x="2754615" y="1482823"/>
          <a:ext cx="515573" cy="51557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870619" y="1482823"/>
        <a:ext cx="283565" cy="387969"/>
      </dsp:txXfrm>
    </dsp:sp>
    <dsp:sp modelId="{02796268-0780-9042-9207-79A21CDF1186}">
      <dsp:nvSpPr>
        <dsp:cNvPr id="0" name=""/>
        <dsp:cNvSpPr/>
      </dsp:nvSpPr>
      <dsp:spPr>
        <a:xfrm>
          <a:off x="2981849" y="2372958"/>
          <a:ext cx="515573" cy="51557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097853" y="2372958"/>
        <a:ext cx="283565" cy="387969"/>
      </dsp:txXfrm>
    </dsp:sp>
    <dsp:sp modelId="{EDFB8887-66C5-644A-9E64-E50F4147D9E8}">
      <dsp:nvSpPr>
        <dsp:cNvPr id="0" name=""/>
        <dsp:cNvSpPr/>
      </dsp:nvSpPr>
      <dsp:spPr>
        <a:xfrm>
          <a:off x="3209083" y="3285126"/>
          <a:ext cx="515573" cy="51557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325087" y="3285126"/>
        <a:ext cx="283565" cy="387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FCEAB-B92E-4265-95A8-45F97C950DF1}">
      <dsp:nvSpPr>
        <dsp:cNvPr id="0" name=""/>
        <dsp:cNvSpPr/>
      </dsp:nvSpPr>
      <dsp:spPr>
        <a:xfrm>
          <a:off x="344932" y="759090"/>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8D3A23-F58F-4174-9AEE-FF8CDFAEE880}">
      <dsp:nvSpPr>
        <dsp:cNvPr id="0" name=""/>
        <dsp:cNvSpPr/>
      </dsp:nvSpPr>
      <dsp:spPr>
        <a:xfrm>
          <a:off x="515480" y="929638"/>
          <a:ext cx="471037" cy="471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305F54-9248-464E-9D20-57516E02C8F3}">
      <dsp:nvSpPr>
        <dsp:cNvPr id="0" name=""/>
        <dsp:cNvSpPr/>
      </dsp:nvSpPr>
      <dsp:spPr>
        <a:xfrm>
          <a:off x="1331094" y="75909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Comparing:</a:t>
          </a:r>
          <a:br>
            <a:rPr lang="en-US" sz="1100" kern="1200" dirty="0">
              <a:solidFill>
                <a:schemeClr val="bg1"/>
              </a:solidFill>
            </a:rPr>
          </a:br>
          <a:r>
            <a:rPr lang="en-US" sz="1100" kern="1200" dirty="0">
              <a:solidFill>
                <a:schemeClr val="bg1"/>
              </a:solidFill>
            </a:rPr>
            <a:t>• preprocessing</a:t>
          </a:r>
        </a:p>
        <a:p>
          <a:pPr marL="0" lvl="0" indent="0" algn="l" defTabSz="488950">
            <a:lnSpc>
              <a:spcPct val="100000"/>
            </a:lnSpc>
            <a:spcBef>
              <a:spcPct val="0"/>
            </a:spcBef>
            <a:spcAft>
              <a:spcPct val="35000"/>
            </a:spcAft>
            <a:buNone/>
          </a:pPr>
          <a:r>
            <a:rPr lang="en-US" sz="1100" kern="1200" dirty="0">
              <a:solidFill>
                <a:schemeClr val="bg1"/>
              </a:solidFill>
            </a:rPr>
            <a:t>• augmentation</a:t>
          </a:r>
        </a:p>
        <a:p>
          <a:pPr marL="0" lvl="0" indent="0" algn="l" defTabSz="488950">
            <a:lnSpc>
              <a:spcPct val="100000"/>
            </a:lnSpc>
            <a:spcBef>
              <a:spcPct val="0"/>
            </a:spcBef>
            <a:spcAft>
              <a:spcPct val="35000"/>
            </a:spcAft>
            <a:buNone/>
          </a:pPr>
          <a:r>
            <a:rPr lang="en-US" sz="1100" kern="1200" dirty="0">
              <a:solidFill>
                <a:schemeClr val="bg1"/>
              </a:solidFill>
            </a:rPr>
            <a:t>• data size</a:t>
          </a:r>
        </a:p>
        <a:p>
          <a:pPr marL="0" lvl="0" indent="0" algn="l" defTabSz="488950">
            <a:lnSpc>
              <a:spcPct val="100000"/>
            </a:lnSpc>
            <a:spcBef>
              <a:spcPct val="0"/>
            </a:spcBef>
            <a:spcAft>
              <a:spcPct val="35000"/>
            </a:spcAft>
            <a:buNone/>
          </a:pPr>
          <a:r>
            <a:rPr lang="en-US" sz="1100" kern="1200" dirty="0">
              <a:solidFill>
                <a:schemeClr val="bg1"/>
              </a:solidFill>
            </a:rPr>
            <a:t>• network model</a:t>
          </a:r>
        </a:p>
        <a:p>
          <a:pPr marL="0" lvl="0" indent="0" algn="l" defTabSz="488950">
            <a:lnSpc>
              <a:spcPct val="100000"/>
            </a:lnSpc>
            <a:spcBef>
              <a:spcPct val="0"/>
            </a:spcBef>
            <a:spcAft>
              <a:spcPct val="35000"/>
            </a:spcAft>
            <a:buNone/>
          </a:pPr>
          <a:endParaRPr lang="en-US" sz="1100" kern="1200" dirty="0">
            <a:solidFill>
              <a:schemeClr val="bg1"/>
            </a:solidFill>
          </a:endParaRPr>
        </a:p>
      </dsp:txBody>
      <dsp:txXfrm>
        <a:off x="1331094" y="759090"/>
        <a:ext cx="1914313" cy="812133"/>
      </dsp:txXfrm>
    </dsp:sp>
    <dsp:sp modelId="{2D2E9755-19FD-4F7C-8CC4-A62D1F7A28B8}">
      <dsp:nvSpPr>
        <dsp:cNvPr id="0" name=""/>
        <dsp:cNvSpPr/>
      </dsp:nvSpPr>
      <dsp:spPr>
        <a:xfrm>
          <a:off x="3578962" y="759090"/>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55EA4-E6EA-45E5-ADBE-161E1ABB9EEE}">
      <dsp:nvSpPr>
        <dsp:cNvPr id="0" name=""/>
        <dsp:cNvSpPr/>
      </dsp:nvSpPr>
      <dsp:spPr>
        <a:xfrm>
          <a:off x="3749510" y="929638"/>
          <a:ext cx="471037" cy="471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D190A0-F16D-486C-826D-CD5E97D85F14}">
      <dsp:nvSpPr>
        <dsp:cNvPr id="0" name=""/>
        <dsp:cNvSpPr/>
      </dsp:nvSpPr>
      <dsp:spPr>
        <a:xfrm>
          <a:off x="4565123" y="75909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Testing:</a:t>
          </a:r>
        </a:p>
        <a:p>
          <a:pPr marL="0" lvl="0" indent="0" algn="l" defTabSz="488950">
            <a:lnSpc>
              <a:spcPct val="100000"/>
            </a:lnSpc>
            <a:spcBef>
              <a:spcPct val="0"/>
            </a:spcBef>
            <a:spcAft>
              <a:spcPct val="35000"/>
            </a:spcAft>
            <a:buNone/>
          </a:pPr>
          <a:r>
            <a:rPr lang="en-US" sz="1100" kern="1200" dirty="0">
              <a:solidFill>
                <a:schemeClr val="bg1"/>
              </a:solidFill>
            </a:rPr>
            <a:t>• Model Training Time </a:t>
          </a:r>
          <a:br>
            <a:rPr lang="en-US" sz="1100" kern="1200" dirty="0">
              <a:solidFill>
                <a:schemeClr val="bg1"/>
              </a:solidFill>
            </a:rPr>
          </a:br>
          <a:r>
            <a:rPr lang="en-US" sz="1100" kern="1200" dirty="0">
              <a:solidFill>
                <a:schemeClr val="bg1"/>
              </a:solidFill>
            </a:rPr>
            <a:t>• premasters trained </a:t>
          </a:r>
        </a:p>
      </dsp:txBody>
      <dsp:txXfrm>
        <a:off x="4565123" y="759090"/>
        <a:ext cx="1914313" cy="812133"/>
      </dsp:txXfrm>
    </dsp:sp>
    <dsp:sp modelId="{A0BDBA32-24CE-4B69-ACD0-29605BC8EACA}">
      <dsp:nvSpPr>
        <dsp:cNvPr id="0" name=""/>
        <dsp:cNvSpPr/>
      </dsp:nvSpPr>
      <dsp:spPr>
        <a:xfrm>
          <a:off x="6812992" y="759090"/>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4AB59-AC2F-412A-A87B-EED2C56BE8D9}">
      <dsp:nvSpPr>
        <dsp:cNvPr id="0" name=""/>
        <dsp:cNvSpPr/>
      </dsp:nvSpPr>
      <dsp:spPr>
        <a:xfrm>
          <a:off x="6983540" y="929638"/>
          <a:ext cx="471037" cy="471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74B5B9-7A4B-4DE4-90D4-9AE2A0594777}">
      <dsp:nvSpPr>
        <dsp:cNvPr id="0" name=""/>
        <dsp:cNvSpPr/>
      </dsp:nvSpPr>
      <dsp:spPr>
        <a:xfrm>
          <a:off x="7799153" y="75909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Best Model:</a:t>
          </a:r>
        </a:p>
        <a:p>
          <a:pPr marL="0" lvl="0" indent="0" algn="l" defTabSz="488950">
            <a:lnSpc>
              <a:spcPct val="100000"/>
            </a:lnSpc>
            <a:spcBef>
              <a:spcPct val="0"/>
            </a:spcBef>
            <a:spcAft>
              <a:spcPct val="35000"/>
            </a:spcAft>
            <a:buNone/>
          </a:pPr>
          <a:r>
            <a:rPr lang="en-US" sz="1100" kern="1200" dirty="0">
              <a:solidFill>
                <a:schemeClr val="bg1"/>
              </a:solidFill>
            </a:rPr>
            <a:t>• 89.2%accuracy </a:t>
          </a:r>
        </a:p>
      </dsp:txBody>
      <dsp:txXfrm>
        <a:off x="7799153" y="759090"/>
        <a:ext cx="1914313" cy="812133"/>
      </dsp:txXfrm>
    </dsp:sp>
    <dsp:sp modelId="{8AB19AA2-9002-448D-8FCA-A3E9CC851081}">
      <dsp:nvSpPr>
        <dsp:cNvPr id="0" name=""/>
        <dsp:cNvSpPr/>
      </dsp:nvSpPr>
      <dsp:spPr>
        <a:xfrm>
          <a:off x="344932" y="2214856"/>
          <a:ext cx="812133" cy="812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D77E1D-A6B0-4D4A-9D72-E03DF72EDD2E}">
      <dsp:nvSpPr>
        <dsp:cNvPr id="0" name=""/>
        <dsp:cNvSpPr/>
      </dsp:nvSpPr>
      <dsp:spPr>
        <a:xfrm>
          <a:off x="3701971" y="2366718"/>
          <a:ext cx="471037" cy="47103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83F9CF-3EBC-4EEB-A34D-5311D840B31F}">
      <dsp:nvSpPr>
        <dsp:cNvPr id="0" name=""/>
        <dsp:cNvSpPr/>
      </dsp:nvSpPr>
      <dsp:spPr>
        <a:xfrm>
          <a:off x="1331094" y="2356208"/>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Analyzing the network</a:t>
          </a:r>
        </a:p>
        <a:p>
          <a:pPr marL="0" lvl="0" indent="0" algn="l" defTabSz="488950">
            <a:lnSpc>
              <a:spcPct val="100000"/>
            </a:lnSpc>
            <a:spcBef>
              <a:spcPct val="0"/>
            </a:spcBef>
            <a:spcAft>
              <a:spcPct val="35000"/>
            </a:spcAft>
            <a:buNone/>
          </a:pPr>
          <a:r>
            <a:rPr lang="en-US" sz="1100" kern="1200" dirty="0">
              <a:solidFill>
                <a:schemeClr val="bg1"/>
              </a:solidFill>
            </a:rPr>
            <a:t>• overfitting</a:t>
          </a:r>
        </a:p>
        <a:p>
          <a:pPr marL="0" lvl="0" indent="0" algn="l" defTabSz="488950">
            <a:lnSpc>
              <a:spcPct val="100000"/>
            </a:lnSpc>
            <a:spcBef>
              <a:spcPct val="0"/>
            </a:spcBef>
            <a:spcAft>
              <a:spcPct val="35000"/>
            </a:spcAft>
            <a:buNone/>
          </a:pPr>
          <a:r>
            <a:rPr lang="en-US" sz="1100" kern="1200" dirty="0">
              <a:solidFill>
                <a:schemeClr val="bg1"/>
              </a:solidFill>
            </a:rPr>
            <a:t>• recall</a:t>
          </a:r>
        </a:p>
        <a:p>
          <a:pPr marL="0" lvl="0" indent="0" algn="l" defTabSz="488950">
            <a:lnSpc>
              <a:spcPct val="100000"/>
            </a:lnSpc>
            <a:spcBef>
              <a:spcPct val="0"/>
            </a:spcBef>
            <a:spcAft>
              <a:spcPct val="35000"/>
            </a:spcAft>
            <a:buNone/>
          </a:pPr>
          <a:r>
            <a:rPr lang="en-US" sz="1100" kern="1200" dirty="0">
              <a:solidFill>
                <a:schemeClr val="bg1"/>
              </a:solidFill>
            </a:rPr>
            <a:t>• precision</a:t>
          </a:r>
        </a:p>
        <a:p>
          <a:pPr marL="0" lvl="0" indent="0" algn="l" defTabSz="488950">
            <a:lnSpc>
              <a:spcPct val="100000"/>
            </a:lnSpc>
            <a:spcBef>
              <a:spcPct val="0"/>
            </a:spcBef>
            <a:spcAft>
              <a:spcPct val="35000"/>
            </a:spcAft>
            <a:buNone/>
          </a:pPr>
          <a:endParaRPr lang="en-US" sz="1100" kern="1200" dirty="0">
            <a:solidFill>
              <a:schemeClr val="bg1"/>
            </a:solidFill>
          </a:endParaRPr>
        </a:p>
        <a:p>
          <a:pPr marL="0" lvl="0" indent="0" algn="l" defTabSz="488950">
            <a:lnSpc>
              <a:spcPct val="100000"/>
            </a:lnSpc>
            <a:spcBef>
              <a:spcPct val="0"/>
            </a:spcBef>
            <a:spcAft>
              <a:spcPct val="35000"/>
            </a:spcAft>
            <a:buNone/>
          </a:pPr>
          <a:endParaRPr lang="en-US" sz="1100" kern="1200" dirty="0">
            <a:solidFill>
              <a:schemeClr val="bg1"/>
            </a:solidFill>
          </a:endParaRPr>
        </a:p>
      </dsp:txBody>
      <dsp:txXfrm>
        <a:off x="1331094" y="2356208"/>
        <a:ext cx="1914313" cy="812133"/>
      </dsp:txXfrm>
    </dsp:sp>
    <dsp:sp modelId="{E7199EB0-3069-48B5-9742-AED9DB6F38BF}">
      <dsp:nvSpPr>
        <dsp:cNvPr id="0" name=""/>
        <dsp:cNvSpPr/>
      </dsp:nvSpPr>
      <dsp:spPr>
        <a:xfrm>
          <a:off x="3578962" y="2214856"/>
          <a:ext cx="812133" cy="812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89603-FBC4-4AD4-892C-198460A05A95}">
      <dsp:nvSpPr>
        <dsp:cNvPr id="0" name=""/>
        <dsp:cNvSpPr/>
      </dsp:nvSpPr>
      <dsp:spPr>
        <a:xfrm>
          <a:off x="501812" y="2356209"/>
          <a:ext cx="471037" cy="471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33645E-602B-4373-B5B8-3649389997F2}">
      <dsp:nvSpPr>
        <dsp:cNvPr id="0" name=""/>
        <dsp:cNvSpPr/>
      </dsp:nvSpPr>
      <dsp:spPr>
        <a:xfrm>
          <a:off x="4565123" y="221485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Possible Improvement </a:t>
          </a:r>
        </a:p>
        <a:p>
          <a:pPr marL="0" lvl="0" indent="0" algn="l" defTabSz="488950">
            <a:lnSpc>
              <a:spcPct val="100000"/>
            </a:lnSpc>
            <a:spcBef>
              <a:spcPct val="0"/>
            </a:spcBef>
            <a:spcAft>
              <a:spcPct val="35000"/>
            </a:spcAft>
            <a:buNone/>
          </a:pPr>
          <a:r>
            <a:rPr lang="en-US" sz="1100" kern="1200" dirty="0">
              <a:solidFill>
                <a:schemeClr val="bg1"/>
              </a:solidFill>
            </a:rPr>
            <a:t>• Training without resizing</a:t>
          </a:r>
          <a:br>
            <a:rPr lang="en-US" sz="1100" kern="1200" dirty="0">
              <a:solidFill>
                <a:schemeClr val="bg1"/>
              </a:solidFill>
            </a:rPr>
          </a:br>
          <a:r>
            <a:rPr lang="en-US" sz="1100" kern="1200" dirty="0">
              <a:solidFill>
                <a:schemeClr val="bg1"/>
              </a:solidFill>
            </a:rPr>
            <a:t>• More classes to see the limit of the model</a:t>
          </a:r>
        </a:p>
        <a:p>
          <a:pPr marL="0" lvl="0" indent="0" algn="l" defTabSz="488950">
            <a:lnSpc>
              <a:spcPct val="100000"/>
            </a:lnSpc>
            <a:spcBef>
              <a:spcPct val="0"/>
            </a:spcBef>
            <a:spcAft>
              <a:spcPct val="35000"/>
            </a:spcAft>
            <a:buNone/>
          </a:pPr>
          <a:r>
            <a:rPr lang="en-US" sz="1100" kern="1200" dirty="0">
              <a:solidFill>
                <a:schemeClr val="bg1"/>
              </a:solidFill>
            </a:rPr>
            <a:t>• Having additional labels such as stage of life</a:t>
          </a:r>
        </a:p>
      </dsp:txBody>
      <dsp:txXfrm>
        <a:off x="4565123" y="2214856"/>
        <a:ext cx="1914313" cy="812133"/>
      </dsp:txXfrm>
    </dsp:sp>
    <dsp:sp modelId="{0C3FE9B3-1A52-42D8-8896-20BC27B3A72B}">
      <dsp:nvSpPr>
        <dsp:cNvPr id="0" name=""/>
        <dsp:cNvSpPr/>
      </dsp:nvSpPr>
      <dsp:spPr>
        <a:xfrm>
          <a:off x="6812992" y="2214856"/>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62A47-298D-4332-B492-9ED50EFC810B}">
      <dsp:nvSpPr>
        <dsp:cNvPr id="0" name=""/>
        <dsp:cNvSpPr/>
      </dsp:nvSpPr>
      <dsp:spPr>
        <a:xfrm>
          <a:off x="6983540" y="2385404"/>
          <a:ext cx="471037" cy="4710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301424-A2E6-44E2-B1FA-73ED6DE30A28}">
      <dsp:nvSpPr>
        <dsp:cNvPr id="0" name=""/>
        <dsp:cNvSpPr/>
      </dsp:nvSpPr>
      <dsp:spPr>
        <a:xfrm>
          <a:off x="7799153" y="221485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rPr>
            <a:t>Web Application</a:t>
          </a:r>
        </a:p>
        <a:p>
          <a:pPr marL="0" lvl="0" indent="0" algn="l" defTabSz="488950">
            <a:lnSpc>
              <a:spcPct val="100000"/>
            </a:lnSpc>
            <a:spcBef>
              <a:spcPct val="0"/>
            </a:spcBef>
            <a:spcAft>
              <a:spcPct val="35000"/>
            </a:spcAft>
            <a:buNone/>
          </a:pPr>
          <a:r>
            <a:rPr lang="en-US" sz="1100" kern="1200" dirty="0">
              <a:solidFill>
                <a:schemeClr val="bg1"/>
              </a:solidFill>
            </a:rPr>
            <a:t>• People can upload image and get ID the plant class</a:t>
          </a:r>
        </a:p>
      </dsp:txBody>
      <dsp:txXfrm>
        <a:off x="7799153" y="2214856"/>
        <a:ext cx="1914313" cy="81213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00C82-E4BC-3043-8725-14CD3570A9E7}" type="datetimeFigureOut">
              <a:rPr lang="en-US" smtClean="0"/>
              <a:t>11/15/19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3321D-6EE1-DC4B-901D-4DEA32E16854}" type="slidenum">
              <a:rPr lang="en-US" smtClean="0"/>
              <a:t>‹#›</a:t>
            </a:fld>
            <a:endParaRPr lang="en-US"/>
          </a:p>
        </p:txBody>
      </p:sp>
    </p:spTree>
    <p:extLst>
      <p:ext uri="{BB962C8B-B14F-4D97-AF65-F5344CB8AC3E}">
        <p14:creationId xmlns:p14="http://schemas.microsoft.com/office/powerpoint/2010/main" val="904484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E3321D-6EE1-DC4B-901D-4DEA32E16854}" type="slidenum">
              <a:rPr lang="en-US" smtClean="0"/>
              <a:t>9</a:t>
            </a:fld>
            <a:endParaRPr lang="en-US"/>
          </a:p>
        </p:txBody>
      </p:sp>
    </p:spTree>
    <p:extLst>
      <p:ext uri="{BB962C8B-B14F-4D97-AF65-F5344CB8AC3E}">
        <p14:creationId xmlns:p14="http://schemas.microsoft.com/office/powerpoint/2010/main" val="87142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E3321D-6EE1-DC4B-901D-4DEA32E16854}" type="slidenum">
              <a:rPr lang="en-US" smtClean="0"/>
              <a:t>14</a:t>
            </a:fld>
            <a:endParaRPr lang="en-US"/>
          </a:p>
        </p:txBody>
      </p:sp>
    </p:spTree>
    <p:extLst>
      <p:ext uri="{BB962C8B-B14F-4D97-AF65-F5344CB8AC3E}">
        <p14:creationId xmlns:p14="http://schemas.microsoft.com/office/powerpoint/2010/main" val="383510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11/15/19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1072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11/15/19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582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11/15/19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617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11/15/19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273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11/15/19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9922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11/15/19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4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11/15/19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893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11/15/19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0824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11/15/19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354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11/15/19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49071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11/15/19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4048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11/15/19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15865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62" r:id="rId6"/>
    <p:sldLayoutId id="2147483757" r:id="rId7"/>
    <p:sldLayoutId id="2147483758" r:id="rId8"/>
    <p:sldLayoutId id="2147483759" r:id="rId9"/>
    <p:sldLayoutId id="2147483761" r:id="rId10"/>
    <p:sldLayoutId id="2147483760"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diagramLayout" Target="../diagrams/layout2.xml"/><Relationship Id="rId7" Type="http://schemas.openxmlformats.org/officeDocument/2006/relationships/image" Target="../media/image4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5.tiff"/><Relationship Id="rId3" Type="http://schemas.openxmlformats.org/officeDocument/2006/relationships/image" Target="../media/image5.tiff"/><Relationship Id="rId7" Type="http://schemas.openxmlformats.org/officeDocument/2006/relationships/image" Target="../media/image9.tiff"/><Relationship Id="rId12" Type="http://schemas.openxmlformats.org/officeDocument/2006/relationships/image" Target="../media/image14.tiff"/><Relationship Id="rId2" Type="http://schemas.openxmlformats.org/officeDocument/2006/relationships/image" Target="../media/image4.tiff"/><Relationship Id="rId1" Type="http://schemas.openxmlformats.org/officeDocument/2006/relationships/slideLayout" Target="../slideLayouts/slideLayout5.xml"/><Relationship Id="rId6" Type="http://schemas.openxmlformats.org/officeDocument/2006/relationships/image" Target="../media/image8.tiff"/><Relationship Id="rId11" Type="http://schemas.openxmlformats.org/officeDocument/2006/relationships/image" Target="../media/image13.tiff"/><Relationship Id="rId5" Type="http://schemas.openxmlformats.org/officeDocument/2006/relationships/image" Target="../media/image7.tiff"/><Relationship Id="rId15" Type="http://schemas.openxmlformats.org/officeDocument/2006/relationships/image" Target="../media/image17.tiff"/><Relationship Id="rId10" Type="http://schemas.openxmlformats.org/officeDocument/2006/relationships/image" Target="../media/image12.tiff"/><Relationship Id="rId4" Type="http://schemas.openxmlformats.org/officeDocument/2006/relationships/image" Target="../media/image6.tiff"/><Relationship Id="rId9" Type="http://schemas.openxmlformats.org/officeDocument/2006/relationships/image" Target="../media/image11.tiff"/><Relationship Id="rId14" Type="http://schemas.openxmlformats.org/officeDocument/2006/relationships/image" Target="../media/image1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5922CC-A175-4AFF-9143-FBC527CB3BA0}"/>
              </a:ext>
            </a:extLst>
          </p:cNvPr>
          <p:cNvPicPr>
            <a:picLocks noChangeAspect="1"/>
          </p:cNvPicPr>
          <p:nvPr/>
        </p:nvPicPr>
        <p:blipFill rotWithShape="1">
          <a:blip r:embed="rId2"/>
          <a:srcRect r="22867" b="1"/>
          <a:stretch/>
        </p:blipFill>
        <p:spPr>
          <a:xfrm>
            <a:off x="16" y="10"/>
            <a:ext cx="7556889" cy="6857990"/>
          </a:xfrm>
          <a:prstGeom prst="rect">
            <a:avLst/>
          </a:prstGeom>
        </p:spPr>
      </p:pic>
      <p:sp>
        <p:nvSpPr>
          <p:cNvPr id="9" name="Rectangle 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7F6655-0CBD-9446-941B-FCDB48593BE7}"/>
              </a:ext>
            </a:extLst>
          </p:cNvPr>
          <p:cNvSpPr>
            <a:spLocks noGrp="1"/>
          </p:cNvSpPr>
          <p:nvPr>
            <p:ph type="ctrTitle"/>
          </p:nvPr>
        </p:nvSpPr>
        <p:spPr>
          <a:xfrm>
            <a:off x="7550670" y="640080"/>
            <a:ext cx="4914600" cy="2850320"/>
          </a:xfrm>
        </p:spPr>
        <p:txBody>
          <a:bodyPr>
            <a:normAutofit/>
          </a:bodyPr>
          <a:lstStyle/>
          <a:p>
            <a:r>
              <a:rPr lang="en-US" sz="6000" dirty="0"/>
              <a:t>Plant</a:t>
            </a:r>
            <a:r>
              <a:rPr lang="en-US" sz="6600" dirty="0"/>
              <a:t> </a:t>
            </a:r>
            <a:r>
              <a:rPr lang="en-US" sz="6000" dirty="0"/>
              <a:t>Classification</a:t>
            </a:r>
            <a:endParaRPr lang="en-US" sz="4800" dirty="0">
              <a:solidFill>
                <a:srgbClr val="FFFFFF"/>
              </a:solidFill>
            </a:endParaRPr>
          </a:p>
        </p:txBody>
      </p:sp>
      <p:sp>
        <p:nvSpPr>
          <p:cNvPr id="3" name="Subtitle 2">
            <a:extLst>
              <a:ext uri="{FF2B5EF4-FFF2-40B4-BE49-F238E27FC236}">
                <a16:creationId xmlns:a16="http://schemas.microsoft.com/office/drawing/2014/main" id="{A70EDE86-FE6A-9243-A1BD-3F51856982AA}"/>
              </a:ext>
            </a:extLst>
          </p:cNvPr>
          <p:cNvSpPr>
            <a:spLocks noGrp="1"/>
          </p:cNvSpPr>
          <p:nvPr>
            <p:ph type="subTitle" idx="1"/>
          </p:nvPr>
        </p:nvSpPr>
        <p:spPr>
          <a:xfrm>
            <a:off x="8047939" y="3812135"/>
            <a:ext cx="3659246" cy="1596655"/>
          </a:xfrm>
        </p:spPr>
        <p:txBody>
          <a:bodyPr>
            <a:normAutofit/>
          </a:bodyPr>
          <a:lstStyle/>
          <a:p>
            <a:r>
              <a:rPr lang="en-US" sz="1800" dirty="0">
                <a:solidFill>
                  <a:srgbClr val="FFFFFF"/>
                </a:solidFill>
              </a:rPr>
              <a:t>capstone Presentation</a:t>
            </a:r>
          </a:p>
          <a:p>
            <a:r>
              <a:rPr lang="en-US" b="1" dirty="0"/>
              <a:t>Daniel Vitale</a:t>
            </a:r>
          </a:p>
          <a:p>
            <a:r>
              <a:rPr lang="en-US" b="1" dirty="0" err="1"/>
              <a:t>Binbin</a:t>
            </a:r>
            <a:r>
              <a:rPr lang="en-US" b="1" dirty="0"/>
              <a:t> </a:t>
            </a:r>
            <a:r>
              <a:rPr lang="en-US" b="1" dirty="0" err="1"/>
              <a:t>wu</a:t>
            </a:r>
            <a:endParaRPr lang="en-US" b="1" dirty="0"/>
          </a:p>
        </p:txBody>
      </p:sp>
      <p:cxnSp>
        <p:nvCxnSpPr>
          <p:cNvPr id="15" name="Straight Connector 1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9850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9651-AAE7-9147-AA36-260DCF09B798}"/>
              </a:ext>
            </a:extLst>
          </p:cNvPr>
          <p:cNvSpPr>
            <a:spLocks noGrp="1"/>
          </p:cNvSpPr>
          <p:nvPr>
            <p:ph type="title"/>
          </p:nvPr>
        </p:nvSpPr>
        <p:spPr/>
        <p:txBody>
          <a:bodyPr/>
          <a:lstStyle/>
          <a:p>
            <a:r>
              <a:rPr lang="en-US" dirty="0"/>
              <a:t>More Model information</a:t>
            </a:r>
          </a:p>
        </p:txBody>
      </p:sp>
      <p:sp>
        <p:nvSpPr>
          <p:cNvPr id="3" name="Content Placeholder 2">
            <a:extLst>
              <a:ext uri="{FF2B5EF4-FFF2-40B4-BE49-F238E27FC236}">
                <a16:creationId xmlns:a16="http://schemas.microsoft.com/office/drawing/2014/main" id="{513A70B2-5BBA-484D-B78E-61CDDB073285}"/>
              </a:ext>
            </a:extLst>
          </p:cNvPr>
          <p:cNvSpPr>
            <a:spLocks noGrp="1"/>
          </p:cNvSpPr>
          <p:nvPr>
            <p:ph sz="half" idx="1"/>
          </p:nvPr>
        </p:nvSpPr>
        <p:spPr>
          <a:xfrm>
            <a:off x="994659" y="2289568"/>
            <a:ext cx="4480767" cy="3670240"/>
          </a:xfrm>
        </p:spPr>
        <p:txBody>
          <a:bodyPr>
            <a:noAutofit/>
          </a:bodyPr>
          <a:lstStyle/>
          <a:p>
            <a:r>
              <a:rPr lang="en-US" sz="1050" dirty="0"/>
              <a:t>Layer (type)                 Output Shape              Param #   </a:t>
            </a:r>
          </a:p>
          <a:p>
            <a:r>
              <a:rPr lang="en-US" sz="1050" dirty="0"/>
              <a:t>dense_1 (Dense)              (None, 1024)              1049600   </a:t>
            </a:r>
          </a:p>
          <a:p>
            <a:r>
              <a:rPr lang="en-US" sz="1050" dirty="0"/>
              <a:t>___________________________________________________________</a:t>
            </a:r>
          </a:p>
          <a:p>
            <a:r>
              <a:rPr lang="en-US" sz="1050" dirty="0"/>
              <a:t>dense_2 (Dense)              (None, 1024)              1049600   </a:t>
            </a:r>
          </a:p>
          <a:p>
            <a:r>
              <a:rPr lang="en-US" sz="1050" dirty="0"/>
              <a:t>___________________________________________________________</a:t>
            </a:r>
          </a:p>
          <a:p>
            <a:r>
              <a:rPr lang="en-US" sz="1050" dirty="0"/>
              <a:t>dense_3 (Dense)              (None, 512)               524800    </a:t>
            </a:r>
          </a:p>
          <a:p>
            <a:r>
              <a:rPr lang="en-US" sz="1050" dirty="0"/>
              <a:t>___________________________________________________________</a:t>
            </a:r>
          </a:p>
          <a:p>
            <a:r>
              <a:rPr lang="en-US" sz="1050" dirty="0"/>
              <a:t>dense_4 (Dense)              (None, 20)                10260     </a:t>
            </a:r>
          </a:p>
          <a:p>
            <a:r>
              <a:rPr lang="en-US" sz="1050" dirty="0"/>
              <a:t>============================================</a:t>
            </a:r>
          </a:p>
          <a:p>
            <a:r>
              <a:rPr lang="en-US" sz="1050" dirty="0"/>
              <a:t>Total params: 5,863,124</a:t>
            </a:r>
          </a:p>
          <a:p>
            <a:r>
              <a:rPr lang="en-US" sz="1050" dirty="0"/>
              <a:t>Trainable params: 5,827,220</a:t>
            </a:r>
          </a:p>
          <a:p>
            <a:r>
              <a:rPr lang="en-US" sz="1050" dirty="0"/>
              <a:t>Non-trainable params: 35,904</a:t>
            </a:r>
            <a:endParaRPr lang="en-US" sz="1200" dirty="0"/>
          </a:p>
        </p:txBody>
      </p:sp>
      <p:sp>
        <p:nvSpPr>
          <p:cNvPr id="6" name="Rectangle 5">
            <a:extLst>
              <a:ext uri="{FF2B5EF4-FFF2-40B4-BE49-F238E27FC236}">
                <a16:creationId xmlns:a16="http://schemas.microsoft.com/office/drawing/2014/main" id="{632E2216-455F-CC48-91D8-CE45271C3C7B}"/>
              </a:ext>
            </a:extLst>
          </p:cNvPr>
          <p:cNvSpPr/>
          <p:nvPr/>
        </p:nvSpPr>
        <p:spPr>
          <a:xfrm>
            <a:off x="5287171" y="2391839"/>
            <a:ext cx="2159877" cy="1015663"/>
          </a:xfrm>
          <a:prstGeom prst="rect">
            <a:avLst/>
          </a:prstGeom>
        </p:spPr>
        <p:txBody>
          <a:bodyPr wrap="square">
            <a:spAutoFit/>
          </a:bodyPr>
          <a:lstStyle/>
          <a:p>
            <a:r>
              <a:rPr lang="en-US" sz="1200" dirty="0"/>
              <a:t>===================</a:t>
            </a:r>
          </a:p>
          <a:p>
            <a:r>
              <a:rPr lang="en-US" sz="1200" dirty="0"/>
              <a:t>Total params: 593,140</a:t>
            </a:r>
          </a:p>
          <a:p>
            <a:r>
              <a:rPr lang="en-US" sz="1200" dirty="0"/>
              <a:t>Trainable params: 593,140</a:t>
            </a:r>
          </a:p>
          <a:p>
            <a:r>
              <a:rPr lang="en-US" sz="1200" dirty="0"/>
              <a:t>Non-trainable params: 0</a:t>
            </a:r>
          </a:p>
          <a:p>
            <a:r>
              <a:rPr lang="en-US" sz="1200" dirty="0"/>
              <a:t>_________________________</a:t>
            </a:r>
          </a:p>
        </p:txBody>
      </p:sp>
      <p:sp>
        <p:nvSpPr>
          <p:cNvPr id="7" name="TextBox 6">
            <a:extLst>
              <a:ext uri="{FF2B5EF4-FFF2-40B4-BE49-F238E27FC236}">
                <a16:creationId xmlns:a16="http://schemas.microsoft.com/office/drawing/2014/main" id="{32ECEE07-AF26-F346-A8AF-65065EFDF45B}"/>
              </a:ext>
            </a:extLst>
          </p:cNvPr>
          <p:cNvSpPr txBox="1"/>
          <p:nvPr/>
        </p:nvSpPr>
        <p:spPr>
          <a:xfrm>
            <a:off x="210207" y="1941779"/>
            <a:ext cx="3951890" cy="369332"/>
          </a:xfrm>
          <a:prstGeom prst="rect">
            <a:avLst/>
          </a:prstGeom>
          <a:noFill/>
        </p:spPr>
        <p:txBody>
          <a:bodyPr wrap="square" rtlCol="0">
            <a:spAutoFit/>
          </a:bodyPr>
          <a:lstStyle/>
          <a:p>
            <a:r>
              <a:rPr lang="en-US" b="1" dirty="0"/>
              <a:t>Additional layer for </a:t>
            </a:r>
            <a:r>
              <a:rPr lang="en-US" b="1" dirty="0" err="1"/>
              <a:t>MobileNet</a:t>
            </a:r>
            <a:r>
              <a:rPr lang="en-US" b="1" dirty="0"/>
              <a:t>:</a:t>
            </a:r>
          </a:p>
        </p:txBody>
      </p:sp>
      <p:graphicFrame>
        <p:nvGraphicFramePr>
          <p:cNvPr id="8" name="Diagram 7">
            <a:extLst>
              <a:ext uri="{FF2B5EF4-FFF2-40B4-BE49-F238E27FC236}">
                <a16:creationId xmlns:a16="http://schemas.microsoft.com/office/drawing/2014/main" id="{0D77F5FD-4DFA-9940-A0F1-AFDB65209F2A}"/>
              </a:ext>
            </a:extLst>
          </p:cNvPr>
          <p:cNvGraphicFramePr/>
          <p:nvPr>
            <p:extLst>
              <p:ext uri="{D42A27DB-BD31-4B8C-83A1-F6EECF244321}">
                <p14:modId xmlns:p14="http://schemas.microsoft.com/office/powerpoint/2010/main" val="4261480443"/>
              </p:ext>
            </p:extLst>
          </p:nvPr>
        </p:nvGraphicFramePr>
        <p:xfrm>
          <a:off x="7685514" y="1969660"/>
          <a:ext cx="3951890" cy="4406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DD998D8B-87EC-394B-9CA5-9B155627182E}"/>
              </a:ext>
            </a:extLst>
          </p:cNvPr>
          <p:cNvSpPr/>
          <p:nvPr/>
        </p:nvSpPr>
        <p:spPr>
          <a:xfrm>
            <a:off x="5083113" y="1939364"/>
            <a:ext cx="2353529" cy="369332"/>
          </a:xfrm>
          <a:prstGeom prst="rect">
            <a:avLst/>
          </a:prstGeom>
        </p:spPr>
        <p:txBody>
          <a:bodyPr wrap="none">
            <a:spAutoFit/>
          </a:bodyPr>
          <a:lstStyle/>
          <a:p>
            <a:r>
              <a:rPr lang="en-US" b="1" dirty="0"/>
              <a:t>Basic Model Layer :</a:t>
            </a:r>
            <a:endParaRPr lang="en-US" dirty="0"/>
          </a:p>
        </p:txBody>
      </p:sp>
      <p:sp>
        <p:nvSpPr>
          <p:cNvPr id="10" name="TextBox 9">
            <a:extLst>
              <a:ext uri="{FF2B5EF4-FFF2-40B4-BE49-F238E27FC236}">
                <a16:creationId xmlns:a16="http://schemas.microsoft.com/office/drawing/2014/main" id="{F83732D6-B8D2-E944-B657-D948D67E179A}"/>
              </a:ext>
            </a:extLst>
          </p:cNvPr>
          <p:cNvSpPr txBox="1"/>
          <p:nvPr/>
        </p:nvSpPr>
        <p:spPr>
          <a:xfrm>
            <a:off x="9661459" y="5543348"/>
            <a:ext cx="1349528" cy="832920"/>
          </a:xfrm>
          <a:prstGeom prst="rect">
            <a:avLst/>
          </a:prstGeom>
          <a:noFill/>
        </p:spPr>
        <p:txBody>
          <a:bodyPr wrap="square" rtlCol="0">
            <a:spAutoFit/>
          </a:bodyPr>
          <a:lstStyle/>
          <a:p>
            <a:pPr lvl="0">
              <a:lnSpc>
                <a:spcPct val="150000"/>
              </a:lnSpc>
            </a:pPr>
            <a:r>
              <a:rPr lang="en-US" sz="1100" dirty="0">
                <a:solidFill>
                  <a:schemeClr val="bg1"/>
                </a:solidFill>
              </a:rPr>
              <a:t>Activation(</a:t>
            </a:r>
            <a:r>
              <a:rPr lang="en-US" sz="1100" dirty="0" err="1">
                <a:solidFill>
                  <a:schemeClr val="bg1"/>
                </a:solidFill>
              </a:rPr>
              <a:t>Relu</a:t>
            </a:r>
            <a:r>
              <a:rPr lang="en-US" sz="1100" dirty="0">
                <a:solidFill>
                  <a:schemeClr val="bg1"/>
                </a:solidFill>
              </a:rPr>
              <a:t>)</a:t>
            </a:r>
          </a:p>
          <a:p>
            <a:pPr lvl="0">
              <a:lnSpc>
                <a:spcPct val="150000"/>
              </a:lnSpc>
            </a:pPr>
            <a:r>
              <a:rPr lang="en-US" sz="1100" dirty="0">
                <a:solidFill>
                  <a:schemeClr val="bg1"/>
                </a:solidFill>
              </a:rPr>
              <a:t>Dropout(0.2)</a:t>
            </a:r>
          </a:p>
          <a:p>
            <a:pPr lvl="0">
              <a:lnSpc>
                <a:spcPct val="150000"/>
              </a:lnSpc>
            </a:pPr>
            <a:r>
              <a:rPr lang="en-US" sz="1100" dirty="0" err="1">
                <a:solidFill>
                  <a:schemeClr val="bg1"/>
                </a:solidFill>
              </a:rPr>
              <a:t>Softmax</a:t>
            </a:r>
            <a:r>
              <a:rPr lang="en-US" sz="1100" dirty="0">
                <a:solidFill>
                  <a:schemeClr val="bg1"/>
                </a:solidFill>
              </a:rPr>
              <a:t>(20)</a:t>
            </a:r>
          </a:p>
        </p:txBody>
      </p:sp>
      <p:sp>
        <p:nvSpPr>
          <p:cNvPr id="11" name="TextBox 10">
            <a:extLst>
              <a:ext uri="{FF2B5EF4-FFF2-40B4-BE49-F238E27FC236}">
                <a16:creationId xmlns:a16="http://schemas.microsoft.com/office/drawing/2014/main" id="{B6D2C22B-2710-0248-80BE-C2293A89D23F}"/>
              </a:ext>
            </a:extLst>
          </p:cNvPr>
          <p:cNvSpPr txBox="1"/>
          <p:nvPr/>
        </p:nvSpPr>
        <p:spPr>
          <a:xfrm>
            <a:off x="9661459" y="4723786"/>
            <a:ext cx="1349528" cy="623248"/>
          </a:xfrm>
          <a:prstGeom prst="rect">
            <a:avLst/>
          </a:prstGeom>
          <a:noFill/>
        </p:spPr>
        <p:txBody>
          <a:bodyPr wrap="square" rtlCol="0">
            <a:spAutoFit/>
          </a:bodyPr>
          <a:lstStyle/>
          <a:p>
            <a:pPr lvl="0">
              <a:lnSpc>
                <a:spcPct val="150000"/>
              </a:lnSpc>
            </a:pPr>
            <a:r>
              <a:rPr lang="en-US" sz="1200" dirty="0">
                <a:solidFill>
                  <a:schemeClr val="bg1"/>
                </a:solidFill>
              </a:rPr>
              <a:t>Dropout(0.2)</a:t>
            </a:r>
          </a:p>
          <a:p>
            <a:pPr lvl="0">
              <a:lnSpc>
                <a:spcPct val="150000"/>
              </a:lnSpc>
            </a:pPr>
            <a:r>
              <a:rPr lang="en-US" sz="1200" dirty="0" err="1">
                <a:solidFill>
                  <a:schemeClr val="bg1"/>
                </a:solidFill>
              </a:rPr>
              <a:t>MaxPooling</a:t>
            </a:r>
            <a:r>
              <a:rPr lang="en-US" sz="1200" dirty="0">
                <a:solidFill>
                  <a:schemeClr val="bg1"/>
                </a:solidFill>
              </a:rPr>
              <a:t> (2,2)</a:t>
            </a:r>
          </a:p>
        </p:txBody>
      </p:sp>
      <p:sp>
        <p:nvSpPr>
          <p:cNvPr id="12" name="Rectangle 11">
            <a:extLst>
              <a:ext uri="{FF2B5EF4-FFF2-40B4-BE49-F238E27FC236}">
                <a16:creationId xmlns:a16="http://schemas.microsoft.com/office/drawing/2014/main" id="{C2F77FAC-F671-8F40-B15B-904B90CCA70A}"/>
              </a:ext>
            </a:extLst>
          </p:cNvPr>
          <p:cNvSpPr/>
          <p:nvPr/>
        </p:nvSpPr>
        <p:spPr>
          <a:xfrm>
            <a:off x="9265050" y="3861340"/>
            <a:ext cx="2142346" cy="623248"/>
          </a:xfrm>
          <a:prstGeom prst="rect">
            <a:avLst/>
          </a:prstGeom>
        </p:spPr>
        <p:txBody>
          <a:bodyPr wrap="square">
            <a:spAutoFit/>
          </a:bodyPr>
          <a:lstStyle/>
          <a:p>
            <a:pPr lvl="0">
              <a:lnSpc>
                <a:spcPct val="150000"/>
              </a:lnSpc>
            </a:pPr>
            <a:r>
              <a:rPr lang="en-US" sz="1200" dirty="0">
                <a:solidFill>
                  <a:schemeClr val="bg1"/>
                </a:solidFill>
              </a:rPr>
              <a:t>Dropout(0.2)</a:t>
            </a:r>
          </a:p>
          <a:p>
            <a:pPr lvl="0">
              <a:lnSpc>
                <a:spcPct val="150000"/>
              </a:lnSpc>
            </a:pPr>
            <a:r>
              <a:rPr lang="en-US" sz="1200" dirty="0" err="1">
                <a:solidFill>
                  <a:schemeClr val="bg1"/>
                </a:solidFill>
              </a:rPr>
              <a:t>MaxPooling</a:t>
            </a:r>
            <a:r>
              <a:rPr lang="en-US" sz="1200" dirty="0">
                <a:solidFill>
                  <a:schemeClr val="bg1"/>
                </a:solidFill>
              </a:rPr>
              <a:t> (2,2)</a:t>
            </a:r>
          </a:p>
        </p:txBody>
      </p:sp>
      <p:sp>
        <p:nvSpPr>
          <p:cNvPr id="13" name="Rectangle 12">
            <a:extLst>
              <a:ext uri="{FF2B5EF4-FFF2-40B4-BE49-F238E27FC236}">
                <a16:creationId xmlns:a16="http://schemas.microsoft.com/office/drawing/2014/main" id="{B9571A7E-DDF4-4841-AD75-41FE2BE4D776}"/>
              </a:ext>
            </a:extLst>
          </p:cNvPr>
          <p:cNvSpPr/>
          <p:nvPr/>
        </p:nvSpPr>
        <p:spPr>
          <a:xfrm>
            <a:off x="9102140" y="2925734"/>
            <a:ext cx="2142346" cy="623248"/>
          </a:xfrm>
          <a:prstGeom prst="rect">
            <a:avLst/>
          </a:prstGeom>
        </p:spPr>
        <p:txBody>
          <a:bodyPr wrap="square">
            <a:spAutoFit/>
          </a:bodyPr>
          <a:lstStyle/>
          <a:p>
            <a:pPr lvl="0">
              <a:lnSpc>
                <a:spcPct val="150000"/>
              </a:lnSpc>
            </a:pPr>
            <a:r>
              <a:rPr lang="en-US" sz="1200" dirty="0">
                <a:solidFill>
                  <a:schemeClr val="bg1"/>
                </a:solidFill>
              </a:rPr>
              <a:t>Dropout(0.2)</a:t>
            </a:r>
          </a:p>
          <a:p>
            <a:pPr lvl="0">
              <a:lnSpc>
                <a:spcPct val="150000"/>
              </a:lnSpc>
            </a:pPr>
            <a:r>
              <a:rPr lang="en-US" sz="1200" dirty="0" err="1">
                <a:solidFill>
                  <a:schemeClr val="bg1"/>
                </a:solidFill>
              </a:rPr>
              <a:t>MaxPooling</a:t>
            </a:r>
            <a:r>
              <a:rPr lang="en-US" sz="1200" dirty="0">
                <a:solidFill>
                  <a:schemeClr val="bg1"/>
                </a:solidFill>
              </a:rPr>
              <a:t> (2,2)</a:t>
            </a:r>
          </a:p>
        </p:txBody>
      </p:sp>
      <p:sp>
        <p:nvSpPr>
          <p:cNvPr id="14" name="Rectangle 13">
            <a:extLst>
              <a:ext uri="{FF2B5EF4-FFF2-40B4-BE49-F238E27FC236}">
                <a16:creationId xmlns:a16="http://schemas.microsoft.com/office/drawing/2014/main" id="{582D712A-9797-F145-AF4C-A49A599FB7B5}"/>
              </a:ext>
            </a:extLst>
          </p:cNvPr>
          <p:cNvSpPr/>
          <p:nvPr/>
        </p:nvSpPr>
        <p:spPr>
          <a:xfrm>
            <a:off x="9038909" y="2022507"/>
            <a:ext cx="2142346" cy="623248"/>
          </a:xfrm>
          <a:prstGeom prst="rect">
            <a:avLst/>
          </a:prstGeom>
        </p:spPr>
        <p:txBody>
          <a:bodyPr wrap="square">
            <a:spAutoFit/>
          </a:bodyPr>
          <a:lstStyle/>
          <a:p>
            <a:pPr lvl="0">
              <a:lnSpc>
                <a:spcPct val="150000"/>
              </a:lnSpc>
            </a:pPr>
            <a:r>
              <a:rPr lang="en-US" sz="1200" dirty="0">
                <a:solidFill>
                  <a:schemeClr val="bg1"/>
                </a:solidFill>
              </a:rPr>
              <a:t>Dropout(0.2)</a:t>
            </a:r>
          </a:p>
          <a:p>
            <a:pPr lvl="0">
              <a:lnSpc>
                <a:spcPct val="150000"/>
              </a:lnSpc>
            </a:pPr>
            <a:r>
              <a:rPr lang="en-US" sz="1200" dirty="0" err="1">
                <a:solidFill>
                  <a:schemeClr val="bg1"/>
                </a:solidFill>
              </a:rPr>
              <a:t>MaxPooling</a:t>
            </a:r>
            <a:r>
              <a:rPr lang="en-US" sz="1200" dirty="0">
                <a:solidFill>
                  <a:schemeClr val="bg1"/>
                </a:solidFill>
              </a:rPr>
              <a:t> (2,2)</a:t>
            </a:r>
          </a:p>
        </p:txBody>
      </p:sp>
    </p:spTree>
    <p:extLst>
      <p:ext uri="{BB962C8B-B14F-4D97-AF65-F5344CB8AC3E}">
        <p14:creationId xmlns:p14="http://schemas.microsoft.com/office/powerpoint/2010/main" val="343194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57FB-9AA7-2B45-B361-47AF9765D2A7}"/>
              </a:ext>
            </a:extLst>
          </p:cNvPr>
          <p:cNvSpPr>
            <a:spLocks noGrp="1"/>
          </p:cNvSpPr>
          <p:nvPr>
            <p:ph type="title"/>
          </p:nvPr>
        </p:nvSpPr>
        <p:spPr>
          <a:xfrm>
            <a:off x="1097279" y="286603"/>
            <a:ext cx="10382147" cy="1450757"/>
          </a:xfrm>
        </p:spPr>
        <p:txBody>
          <a:bodyPr>
            <a:normAutofit/>
          </a:bodyPr>
          <a:lstStyle/>
          <a:p>
            <a:r>
              <a:rPr lang="en-US" sz="3200" b="1" dirty="0"/>
              <a:t>Basic Model </a:t>
            </a:r>
            <a:r>
              <a:rPr lang="en-US" sz="3200" dirty="0"/>
              <a:t>: Data Size, augmentation, preprocessing</a:t>
            </a:r>
          </a:p>
        </p:txBody>
      </p:sp>
      <p:sp>
        <p:nvSpPr>
          <p:cNvPr id="3" name="Content Placeholder 2">
            <a:extLst>
              <a:ext uri="{FF2B5EF4-FFF2-40B4-BE49-F238E27FC236}">
                <a16:creationId xmlns:a16="http://schemas.microsoft.com/office/drawing/2014/main" id="{EC3AF7D0-C753-5543-BA4D-B719C2F37DFB}"/>
              </a:ext>
            </a:extLst>
          </p:cNvPr>
          <p:cNvSpPr>
            <a:spLocks noGrp="1"/>
          </p:cNvSpPr>
          <p:nvPr>
            <p:ph idx="1"/>
          </p:nvPr>
        </p:nvSpPr>
        <p:spPr>
          <a:xfrm>
            <a:off x="1097279" y="1914456"/>
            <a:ext cx="2369404" cy="550259"/>
          </a:xfrm>
        </p:spPr>
        <p:txBody>
          <a:bodyPr>
            <a:normAutofit/>
          </a:bodyPr>
          <a:lstStyle/>
          <a:p>
            <a:r>
              <a:rPr lang="en-US" sz="1200" dirty="0"/>
              <a:t>Lowest amount of data with data augmentation, preprocessing</a:t>
            </a:r>
          </a:p>
        </p:txBody>
      </p:sp>
      <p:pic>
        <p:nvPicPr>
          <p:cNvPr id="5" name="Picture 4">
            <a:extLst>
              <a:ext uri="{FF2B5EF4-FFF2-40B4-BE49-F238E27FC236}">
                <a16:creationId xmlns:a16="http://schemas.microsoft.com/office/drawing/2014/main" id="{3E8E5584-DFB4-D24A-9C7F-CAA2242C416C}"/>
              </a:ext>
            </a:extLst>
          </p:cNvPr>
          <p:cNvPicPr>
            <a:picLocks noChangeAspect="1"/>
          </p:cNvPicPr>
          <p:nvPr/>
        </p:nvPicPr>
        <p:blipFill>
          <a:blip r:embed="rId2"/>
          <a:stretch>
            <a:fillRect/>
          </a:stretch>
        </p:blipFill>
        <p:spPr>
          <a:xfrm>
            <a:off x="779067" y="2352902"/>
            <a:ext cx="2643755" cy="2015713"/>
          </a:xfrm>
          <a:prstGeom prst="rect">
            <a:avLst/>
          </a:prstGeom>
        </p:spPr>
      </p:pic>
      <p:pic>
        <p:nvPicPr>
          <p:cNvPr id="7" name="Picture 6">
            <a:extLst>
              <a:ext uri="{FF2B5EF4-FFF2-40B4-BE49-F238E27FC236}">
                <a16:creationId xmlns:a16="http://schemas.microsoft.com/office/drawing/2014/main" id="{AB3ED243-1D0C-3A4C-A750-959566977CB5}"/>
              </a:ext>
            </a:extLst>
          </p:cNvPr>
          <p:cNvPicPr>
            <a:picLocks noChangeAspect="1"/>
          </p:cNvPicPr>
          <p:nvPr/>
        </p:nvPicPr>
        <p:blipFill>
          <a:blip r:embed="rId3"/>
          <a:stretch>
            <a:fillRect/>
          </a:stretch>
        </p:blipFill>
        <p:spPr>
          <a:xfrm>
            <a:off x="779066" y="4261518"/>
            <a:ext cx="2687617" cy="2015713"/>
          </a:xfrm>
          <a:prstGeom prst="rect">
            <a:avLst/>
          </a:prstGeom>
        </p:spPr>
      </p:pic>
      <p:pic>
        <p:nvPicPr>
          <p:cNvPr id="9" name="Picture 8">
            <a:extLst>
              <a:ext uri="{FF2B5EF4-FFF2-40B4-BE49-F238E27FC236}">
                <a16:creationId xmlns:a16="http://schemas.microsoft.com/office/drawing/2014/main" id="{141F8D33-98C0-BB4D-A779-0FCAC79AB29B}"/>
              </a:ext>
            </a:extLst>
          </p:cNvPr>
          <p:cNvPicPr>
            <a:picLocks noChangeAspect="1"/>
          </p:cNvPicPr>
          <p:nvPr/>
        </p:nvPicPr>
        <p:blipFill>
          <a:blip r:embed="rId4"/>
          <a:stretch>
            <a:fillRect/>
          </a:stretch>
        </p:blipFill>
        <p:spPr>
          <a:xfrm>
            <a:off x="4118983" y="2516200"/>
            <a:ext cx="2456237" cy="1842178"/>
          </a:xfrm>
          <a:prstGeom prst="rect">
            <a:avLst/>
          </a:prstGeom>
        </p:spPr>
      </p:pic>
      <p:pic>
        <p:nvPicPr>
          <p:cNvPr id="11" name="Picture 10">
            <a:extLst>
              <a:ext uri="{FF2B5EF4-FFF2-40B4-BE49-F238E27FC236}">
                <a16:creationId xmlns:a16="http://schemas.microsoft.com/office/drawing/2014/main" id="{8A34CA95-779B-8E45-9E6B-F727DF4289DF}"/>
              </a:ext>
            </a:extLst>
          </p:cNvPr>
          <p:cNvPicPr>
            <a:picLocks noChangeAspect="1"/>
          </p:cNvPicPr>
          <p:nvPr/>
        </p:nvPicPr>
        <p:blipFill>
          <a:blip r:embed="rId5"/>
          <a:stretch>
            <a:fillRect/>
          </a:stretch>
        </p:blipFill>
        <p:spPr>
          <a:xfrm>
            <a:off x="4118983" y="4385024"/>
            <a:ext cx="2552618" cy="1914464"/>
          </a:xfrm>
          <a:prstGeom prst="rect">
            <a:avLst/>
          </a:prstGeom>
        </p:spPr>
      </p:pic>
      <p:pic>
        <p:nvPicPr>
          <p:cNvPr id="13" name="Picture 12">
            <a:extLst>
              <a:ext uri="{FF2B5EF4-FFF2-40B4-BE49-F238E27FC236}">
                <a16:creationId xmlns:a16="http://schemas.microsoft.com/office/drawing/2014/main" id="{FBE74B3A-FDC2-E649-95C1-9F4F3A0A8FB1}"/>
              </a:ext>
            </a:extLst>
          </p:cNvPr>
          <p:cNvPicPr>
            <a:picLocks noChangeAspect="1"/>
          </p:cNvPicPr>
          <p:nvPr/>
        </p:nvPicPr>
        <p:blipFill>
          <a:blip r:embed="rId6"/>
          <a:stretch>
            <a:fillRect/>
          </a:stretch>
        </p:blipFill>
        <p:spPr>
          <a:xfrm>
            <a:off x="7443075" y="2430837"/>
            <a:ext cx="2570055" cy="1927541"/>
          </a:xfrm>
          <a:prstGeom prst="rect">
            <a:avLst/>
          </a:prstGeom>
        </p:spPr>
      </p:pic>
      <p:pic>
        <p:nvPicPr>
          <p:cNvPr id="15" name="Picture 14">
            <a:extLst>
              <a:ext uri="{FF2B5EF4-FFF2-40B4-BE49-F238E27FC236}">
                <a16:creationId xmlns:a16="http://schemas.microsoft.com/office/drawing/2014/main" id="{63862A12-C2FE-D34A-B25C-2E7E8AE2EBE1}"/>
              </a:ext>
            </a:extLst>
          </p:cNvPr>
          <p:cNvPicPr>
            <a:picLocks noChangeAspect="1"/>
          </p:cNvPicPr>
          <p:nvPr/>
        </p:nvPicPr>
        <p:blipFill>
          <a:blip r:embed="rId7"/>
          <a:stretch>
            <a:fillRect/>
          </a:stretch>
        </p:blipFill>
        <p:spPr>
          <a:xfrm>
            <a:off x="7466288" y="4368615"/>
            <a:ext cx="2596378" cy="1947283"/>
          </a:xfrm>
          <a:prstGeom prst="rect">
            <a:avLst/>
          </a:prstGeom>
        </p:spPr>
      </p:pic>
      <p:sp>
        <p:nvSpPr>
          <p:cNvPr id="16" name="TextBox 15">
            <a:extLst>
              <a:ext uri="{FF2B5EF4-FFF2-40B4-BE49-F238E27FC236}">
                <a16:creationId xmlns:a16="http://schemas.microsoft.com/office/drawing/2014/main" id="{46A4AA10-BA50-304B-A51D-7C987DDDDE1B}"/>
              </a:ext>
            </a:extLst>
          </p:cNvPr>
          <p:cNvSpPr txBox="1"/>
          <p:nvPr/>
        </p:nvSpPr>
        <p:spPr>
          <a:xfrm>
            <a:off x="4303380" y="1938328"/>
            <a:ext cx="2224141" cy="523220"/>
          </a:xfrm>
          <a:prstGeom prst="rect">
            <a:avLst/>
          </a:prstGeom>
          <a:noFill/>
        </p:spPr>
        <p:txBody>
          <a:bodyPr wrap="square" rtlCol="0">
            <a:spAutoFit/>
          </a:bodyPr>
          <a:lstStyle/>
          <a:p>
            <a:r>
              <a:rPr lang="en-US" sz="1400" dirty="0"/>
              <a:t>Large amount of data with data augmentation</a:t>
            </a:r>
          </a:p>
        </p:txBody>
      </p:sp>
      <p:sp>
        <p:nvSpPr>
          <p:cNvPr id="12" name="Content Placeholder 2">
            <a:extLst>
              <a:ext uri="{FF2B5EF4-FFF2-40B4-BE49-F238E27FC236}">
                <a16:creationId xmlns:a16="http://schemas.microsoft.com/office/drawing/2014/main" id="{8DB45753-ADFC-5641-B8F3-1A1C025A6C59}"/>
              </a:ext>
            </a:extLst>
          </p:cNvPr>
          <p:cNvSpPr txBox="1">
            <a:spLocks/>
          </p:cNvSpPr>
          <p:nvPr/>
        </p:nvSpPr>
        <p:spPr>
          <a:xfrm>
            <a:off x="7579775" y="1965941"/>
            <a:ext cx="2369404" cy="550259"/>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200" dirty="0"/>
              <a:t>Large amount of data with data augmentation, preprocessing</a:t>
            </a:r>
          </a:p>
        </p:txBody>
      </p:sp>
    </p:spTree>
    <p:extLst>
      <p:ext uri="{BB962C8B-B14F-4D97-AF65-F5344CB8AC3E}">
        <p14:creationId xmlns:p14="http://schemas.microsoft.com/office/powerpoint/2010/main" val="389698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6223-9416-5845-AA05-05A7E7E16A7C}"/>
              </a:ext>
            </a:extLst>
          </p:cNvPr>
          <p:cNvSpPr>
            <a:spLocks noGrp="1"/>
          </p:cNvSpPr>
          <p:nvPr>
            <p:ph type="title"/>
          </p:nvPr>
        </p:nvSpPr>
        <p:spPr/>
        <p:txBody>
          <a:bodyPr>
            <a:normAutofit/>
          </a:bodyPr>
          <a:lstStyle/>
          <a:p>
            <a:r>
              <a:rPr lang="en-US" sz="3200" b="1" dirty="0" err="1"/>
              <a:t>MobileNet</a:t>
            </a:r>
            <a:r>
              <a:rPr lang="en-US" sz="3200" b="1" dirty="0"/>
              <a:t> </a:t>
            </a:r>
            <a:r>
              <a:rPr lang="en-US" sz="3200" dirty="0"/>
              <a:t>: Data Size, augmentation, preprocessing</a:t>
            </a:r>
          </a:p>
        </p:txBody>
      </p:sp>
      <p:pic>
        <p:nvPicPr>
          <p:cNvPr id="5" name="Content Placeholder 4">
            <a:extLst>
              <a:ext uri="{FF2B5EF4-FFF2-40B4-BE49-F238E27FC236}">
                <a16:creationId xmlns:a16="http://schemas.microsoft.com/office/drawing/2014/main" id="{B013B2A7-B071-6B45-9F37-049ABB939294}"/>
              </a:ext>
            </a:extLst>
          </p:cNvPr>
          <p:cNvPicPr>
            <a:picLocks noGrp="1" noChangeAspect="1"/>
          </p:cNvPicPr>
          <p:nvPr>
            <p:ph idx="1"/>
          </p:nvPr>
        </p:nvPicPr>
        <p:blipFill>
          <a:blip r:embed="rId2"/>
          <a:stretch>
            <a:fillRect/>
          </a:stretch>
        </p:blipFill>
        <p:spPr>
          <a:xfrm>
            <a:off x="1059752" y="2254627"/>
            <a:ext cx="2487168" cy="1865376"/>
          </a:xfrm>
        </p:spPr>
      </p:pic>
      <p:pic>
        <p:nvPicPr>
          <p:cNvPr id="7" name="Picture 6">
            <a:extLst>
              <a:ext uri="{FF2B5EF4-FFF2-40B4-BE49-F238E27FC236}">
                <a16:creationId xmlns:a16="http://schemas.microsoft.com/office/drawing/2014/main" id="{4A021810-8AD2-574D-9C71-C38019F709F0}"/>
              </a:ext>
            </a:extLst>
          </p:cNvPr>
          <p:cNvPicPr>
            <a:picLocks noChangeAspect="1"/>
          </p:cNvPicPr>
          <p:nvPr/>
        </p:nvPicPr>
        <p:blipFill>
          <a:blip r:embed="rId3"/>
          <a:stretch>
            <a:fillRect/>
          </a:stretch>
        </p:blipFill>
        <p:spPr>
          <a:xfrm>
            <a:off x="1059752" y="4270077"/>
            <a:ext cx="2487168" cy="1865376"/>
          </a:xfrm>
          <a:prstGeom prst="rect">
            <a:avLst/>
          </a:prstGeom>
        </p:spPr>
      </p:pic>
      <p:pic>
        <p:nvPicPr>
          <p:cNvPr id="9" name="Picture 8">
            <a:extLst>
              <a:ext uri="{FF2B5EF4-FFF2-40B4-BE49-F238E27FC236}">
                <a16:creationId xmlns:a16="http://schemas.microsoft.com/office/drawing/2014/main" id="{F1CA8EE7-8268-CE4C-9F09-177B08ECEFB2}"/>
              </a:ext>
            </a:extLst>
          </p:cNvPr>
          <p:cNvPicPr>
            <a:picLocks noChangeAspect="1"/>
          </p:cNvPicPr>
          <p:nvPr/>
        </p:nvPicPr>
        <p:blipFill>
          <a:blip r:embed="rId4"/>
          <a:stretch>
            <a:fillRect/>
          </a:stretch>
        </p:blipFill>
        <p:spPr>
          <a:xfrm>
            <a:off x="4180927" y="2380766"/>
            <a:ext cx="2318981" cy="1739236"/>
          </a:xfrm>
          <a:prstGeom prst="rect">
            <a:avLst/>
          </a:prstGeom>
        </p:spPr>
      </p:pic>
      <p:pic>
        <p:nvPicPr>
          <p:cNvPr id="13" name="Picture 12">
            <a:extLst>
              <a:ext uri="{FF2B5EF4-FFF2-40B4-BE49-F238E27FC236}">
                <a16:creationId xmlns:a16="http://schemas.microsoft.com/office/drawing/2014/main" id="{A012FC01-C765-C142-96AA-6A9B40BEC2EC}"/>
              </a:ext>
            </a:extLst>
          </p:cNvPr>
          <p:cNvPicPr>
            <a:picLocks noChangeAspect="1"/>
          </p:cNvPicPr>
          <p:nvPr/>
        </p:nvPicPr>
        <p:blipFill>
          <a:blip r:embed="rId5"/>
          <a:stretch>
            <a:fillRect/>
          </a:stretch>
        </p:blipFill>
        <p:spPr>
          <a:xfrm>
            <a:off x="4111830" y="4120002"/>
            <a:ext cx="2607240" cy="1955430"/>
          </a:xfrm>
          <a:prstGeom prst="rect">
            <a:avLst/>
          </a:prstGeom>
        </p:spPr>
      </p:pic>
      <p:pic>
        <p:nvPicPr>
          <p:cNvPr id="15" name="Picture 14">
            <a:extLst>
              <a:ext uri="{FF2B5EF4-FFF2-40B4-BE49-F238E27FC236}">
                <a16:creationId xmlns:a16="http://schemas.microsoft.com/office/drawing/2014/main" id="{806E9321-6F80-1D4D-9FAF-B930EEDF4E96}"/>
              </a:ext>
            </a:extLst>
          </p:cNvPr>
          <p:cNvPicPr>
            <a:picLocks noChangeAspect="1"/>
          </p:cNvPicPr>
          <p:nvPr/>
        </p:nvPicPr>
        <p:blipFill>
          <a:blip r:embed="rId6"/>
          <a:stretch>
            <a:fillRect/>
          </a:stretch>
        </p:blipFill>
        <p:spPr>
          <a:xfrm>
            <a:off x="7256368" y="4336931"/>
            <a:ext cx="2308889" cy="1731667"/>
          </a:xfrm>
          <a:prstGeom prst="rect">
            <a:avLst/>
          </a:prstGeom>
        </p:spPr>
      </p:pic>
      <p:pic>
        <p:nvPicPr>
          <p:cNvPr id="17" name="Picture 16">
            <a:extLst>
              <a:ext uri="{FF2B5EF4-FFF2-40B4-BE49-F238E27FC236}">
                <a16:creationId xmlns:a16="http://schemas.microsoft.com/office/drawing/2014/main" id="{42CA76DE-C8A8-8B49-9929-6FE7790A195A}"/>
              </a:ext>
            </a:extLst>
          </p:cNvPr>
          <p:cNvPicPr>
            <a:picLocks noChangeAspect="1"/>
          </p:cNvPicPr>
          <p:nvPr/>
        </p:nvPicPr>
        <p:blipFill>
          <a:blip r:embed="rId7"/>
          <a:stretch>
            <a:fillRect/>
          </a:stretch>
        </p:blipFill>
        <p:spPr>
          <a:xfrm>
            <a:off x="7256368" y="2315738"/>
            <a:ext cx="2492388" cy="1869291"/>
          </a:xfrm>
          <a:prstGeom prst="rect">
            <a:avLst/>
          </a:prstGeom>
        </p:spPr>
      </p:pic>
      <p:sp>
        <p:nvSpPr>
          <p:cNvPr id="18" name="Content Placeholder 2">
            <a:extLst>
              <a:ext uri="{FF2B5EF4-FFF2-40B4-BE49-F238E27FC236}">
                <a16:creationId xmlns:a16="http://schemas.microsoft.com/office/drawing/2014/main" id="{6EA77612-5462-D54D-A171-6B7DF1383E64}"/>
              </a:ext>
            </a:extLst>
          </p:cNvPr>
          <p:cNvSpPr txBox="1">
            <a:spLocks/>
          </p:cNvSpPr>
          <p:nvPr/>
        </p:nvSpPr>
        <p:spPr>
          <a:xfrm>
            <a:off x="1097279" y="1914456"/>
            <a:ext cx="2369404" cy="550259"/>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200"/>
              <a:t>Lowest amount of data with data augmentation, preprocessing</a:t>
            </a:r>
            <a:endParaRPr lang="en-US" sz="1200" dirty="0"/>
          </a:p>
        </p:txBody>
      </p:sp>
      <p:sp>
        <p:nvSpPr>
          <p:cNvPr id="19" name="TextBox 18">
            <a:extLst>
              <a:ext uri="{FF2B5EF4-FFF2-40B4-BE49-F238E27FC236}">
                <a16:creationId xmlns:a16="http://schemas.microsoft.com/office/drawing/2014/main" id="{10604E0D-E4B2-6647-9C1D-ACDF6560A433}"/>
              </a:ext>
            </a:extLst>
          </p:cNvPr>
          <p:cNvSpPr txBox="1"/>
          <p:nvPr/>
        </p:nvSpPr>
        <p:spPr>
          <a:xfrm>
            <a:off x="4303380" y="1938328"/>
            <a:ext cx="2224141" cy="523220"/>
          </a:xfrm>
          <a:prstGeom prst="rect">
            <a:avLst/>
          </a:prstGeom>
          <a:noFill/>
        </p:spPr>
        <p:txBody>
          <a:bodyPr wrap="square" rtlCol="0">
            <a:spAutoFit/>
          </a:bodyPr>
          <a:lstStyle/>
          <a:p>
            <a:r>
              <a:rPr lang="en-US" sz="1400" dirty="0"/>
              <a:t>Large amount of data with data augmentation</a:t>
            </a:r>
          </a:p>
        </p:txBody>
      </p:sp>
      <p:sp>
        <p:nvSpPr>
          <p:cNvPr id="20" name="Content Placeholder 2">
            <a:extLst>
              <a:ext uri="{FF2B5EF4-FFF2-40B4-BE49-F238E27FC236}">
                <a16:creationId xmlns:a16="http://schemas.microsoft.com/office/drawing/2014/main" id="{7A00E616-22E1-B34C-8C43-9AF267EA1711}"/>
              </a:ext>
            </a:extLst>
          </p:cNvPr>
          <p:cNvSpPr txBox="1">
            <a:spLocks/>
          </p:cNvSpPr>
          <p:nvPr/>
        </p:nvSpPr>
        <p:spPr>
          <a:xfrm>
            <a:off x="7256368" y="1932242"/>
            <a:ext cx="2369404" cy="550259"/>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200" dirty="0"/>
              <a:t>Large amount of data with data augmentation, preprocessing</a:t>
            </a:r>
          </a:p>
        </p:txBody>
      </p:sp>
    </p:spTree>
    <p:extLst>
      <p:ext uri="{BB962C8B-B14F-4D97-AF65-F5344CB8AC3E}">
        <p14:creationId xmlns:p14="http://schemas.microsoft.com/office/powerpoint/2010/main" val="273640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D1C0590-8266-B848-B81B-B79545EF67BB}"/>
              </a:ext>
            </a:extLst>
          </p:cNvPr>
          <p:cNvSpPr txBox="1">
            <a:spLocks/>
          </p:cNvSpPr>
          <p:nvPr/>
        </p:nvSpPr>
        <p:spPr>
          <a:xfrm>
            <a:off x="287982" y="244562"/>
            <a:ext cx="10382147"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Model Classification Metric </a:t>
            </a:r>
          </a:p>
        </p:txBody>
      </p:sp>
      <p:sp>
        <p:nvSpPr>
          <p:cNvPr id="18" name="Content Placeholder 17">
            <a:extLst>
              <a:ext uri="{FF2B5EF4-FFF2-40B4-BE49-F238E27FC236}">
                <a16:creationId xmlns:a16="http://schemas.microsoft.com/office/drawing/2014/main" id="{AFEEBAD7-1B57-FA40-B8F1-BB9A22986031}"/>
              </a:ext>
            </a:extLst>
          </p:cNvPr>
          <p:cNvSpPr>
            <a:spLocks noGrp="1"/>
          </p:cNvSpPr>
          <p:nvPr>
            <p:ph sz="half" idx="2"/>
          </p:nvPr>
        </p:nvSpPr>
        <p:spPr>
          <a:xfrm>
            <a:off x="4979395" y="1962583"/>
            <a:ext cx="4639736" cy="3748194"/>
          </a:xfrm>
        </p:spPr>
        <p:txBody>
          <a:bodyPr>
            <a:normAutofit fontScale="47500" lnSpcReduction="20000"/>
          </a:bodyPr>
          <a:lstStyle/>
          <a:p>
            <a:r>
              <a:rPr lang="en-US" dirty="0"/>
              <a:t>      Classification Report</a:t>
            </a:r>
          </a:p>
          <a:p>
            <a:r>
              <a:rPr lang="en-US" dirty="0"/>
              <a:t>                                            </a:t>
            </a:r>
            <a:r>
              <a:rPr lang="en-US" sz="2100" dirty="0">
                <a:solidFill>
                  <a:schemeClr val="tx1"/>
                </a:solidFill>
              </a:rPr>
              <a:t>precision   recall   f1-score   support</a:t>
            </a:r>
          </a:p>
          <a:p>
            <a:r>
              <a:rPr lang="en-US" dirty="0"/>
              <a:t>    </a:t>
            </a:r>
            <a:r>
              <a:rPr lang="en-US" dirty="0" err="1"/>
              <a:t>Asclepias</a:t>
            </a:r>
            <a:r>
              <a:rPr lang="en-US" dirty="0"/>
              <a:t> </a:t>
            </a:r>
            <a:r>
              <a:rPr lang="en-US" dirty="0" err="1"/>
              <a:t>tuberosa</a:t>
            </a:r>
            <a:r>
              <a:rPr lang="en-US" dirty="0"/>
              <a:t>             0.87      0.85      0.86       500</a:t>
            </a:r>
          </a:p>
          <a:p>
            <a:r>
              <a:rPr lang="en-US" dirty="0"/>
              <a:t>    </a:t>
            </a:r>
            <a:r>
              <a:rPr lang="en-US" dirty="0" err="1"/>
              <a:t>Cercis</a:t>
            </a:r>
            <a:r>
              <a:rPr lang="en-US" dirty="0"/>
              <a:t> canadensis               0.85      0.89      0.87       500</a:t>
            </a:r>
          </a:p>
          <a:p>
            <a:r>
              <a:rPr lang="en-US" dirty="0"/>
              <a:t>    </a:t>
            </a:r>
            <a:r>
              <a:rPr lang="en-US" dirty="0" err="1"/>
              <a:t>Cichorium</a:t>
            </a:r>
            <a:r>
              <a:rPr lang="en-US" dirty="0"/>
              <a:t> </a:t>
            </a:r>
            <a:r>
              <a:rPr lang="en-US" dirty="0" err="1"/>
              <a:t>intybus</a:t>
            </a:r>
            <a:r>
              <a:rPr lang="en-US" dirty="0"/>
              <a:t>               0.84      0.96      0.90       500</a:t>
            </a:r>
          </a:p>
          <a:p>
            <a:r>
              <a:rPr lang="en-US" dirty="0"/>
              <a:t>    Cirsium vulgare                    0.96      0.87      0.92       500</a:t>
            </a:r>
          </a:p>
          <a:p>
            <a:r>
              <a:rPr lang="en-US" dirty="0"/>
              <a:t>    Claytonia virginica               0.97      0.84      0.90       500</a:t>
            </a:r>
          </a:p>
          <a:p>
            <a:r>
              <a:rPr lang="en-US" dirty="0"/>
              <a:t>    Gaillardia </a:t>
            </a:r>
            <a:r>
              <a:rPr lang="en-US" dirty="0" err="1"/>
              <a:t>pulchella</a:t>
            </a:r>
            <a:r>
              <a:rPr lang="en-US" dirty="0"/>
              <a:t>              0.95      0.97      0.96       500</a:t>
            </a:r>
          </a:p>
          <a:p>
            <a:r>
              <a:rPr lang="en-US" dirty="0"/>
              <a:t>    Glechoma hederacea          0.90      0.74      0.82       500</a:t>
            </a:r>
          </a:p>
          <a:p>
            <a:r>
              <a:rPr lang="en-US" dirty="0"/>
              <a:t>    Liquidambar </a:t>
            </a:r>
            <a:r>
              <a:rPr lang="en-US" dirty="0" err="1"/>
              <a:t>styraciflua</a:t>
            </a:r>
            <a:r>
              <a:rPr lang="en-US" dirty="0"/>
              <a:t>       0.80      0.89      0.84       500</a:t>
            </a:r>
          </a:p>
          <a:p>
            <a:r>
              <a:rPr lang="en-US" dirty="0"/>
              <a:t>    Lonicera japonica                 0.85      0.74      0.79       500</a:t>
            </a:r>
          </a:p>
          <a:p>
            <a:r>
              <a:rPr lang="en-US" dirty="0"/>
              <a:t>    Lotus </a:t>
            </a:r>
            <a:r>
              <a:rPr lang="en-US" dirty="0" err="1"/>
              <a:t>corniculatus</a:t>
            </a:r>
            <a:r>
              <a:rPr lang="en-US" dirty="0"/>
              <a:t>                 0.97      0.90      0.94       500</a:t>
            </a:r>
          </a:p>
        </p:txBody>
      </p:sp>
      <p:sp>
        <p:nvSpPr>
          <p:cNvPr id="23" name="Rectangle 22">
            <a:extLst>
              <a:ext uri="{FF2B5EF4-FFF2-40B4-BE49-F238E27FC236}">
                <a16:creationId xmlns:a16="http://schemas.microsoft.com/office/drawing/2014/main" id="{626BC73B-6EBF-B04F-945D-CBA42C3CF495}"/>
              </a:ext>
            </a:extLst>
          </p:cNvPr>
          <p:cNvSpPr/>
          <p:nvPr/>
        </p:nvSpPr>
        <p:spPr>
          <a:xfrm>
            <a:off x="8406466" y="2295740"/>
            <a:ext cx="4064000" cy="3415037"/>
          </a:xfrm>
          <a:prstGeom prst="rect">
            <a:avLst/>
          </a:prstGeom>
        </p:spPr>
        <p:txBody>
          <a:bodyPr wrap="square">
            <a:sp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a:t>                                                precision  recall   f1-score   support</a:t>
            </a:r>
            <a:endParaRPr lang="en-US" sz="1000"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err="1">
                <a:solidFill>
                  <a:schemeClr val="tx1">
                    <a:lumMod val="75000"/>
                    <a:lumOff val="25000"/>
                  </a:schemeClr>
                </a:solidFill>
              </a:rPr>
              <a:t>Parthenocissus</a:t>
            </a:r>
            <a:r>
              <a:rPr lang="en-US" sz="1000" dirty="0">
                <a:solidFill>
                  <a:schemeClr val="tx1">
                    <a:lumMod val="75000"/>
                    <a:lumOff val="25000"/>
                  </a:schemeClr>
                </a:solidFill>
              </a:rPr>
              <a:t> quinquefolia   0.83      0.88      0.85       500</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err="1">
                <a:solidFill>
                  <a:schemeClr val="tx1">
                    <a:lumMod val="75000"/>
                    <a:lumOff val="25000"/>
                  </a:schemeClr>
                </a:solidFill>
              </a:rPr>
              <a:t>Phytolacca</a:t>
            </a:r>
            <a:r>
              <a:rPr lang="en-US" sz="1000" dirty="0">
                <a:solidFill>
                  <a:schemeClr val="tx1">
                    <a:lumMod val="75000"/>
                    <a:lumOff val="25000"/>
                  </a:schemeClr>
                </a:solidFill>
              </a:rPr>
              <a:t> </a:t>
            </a:r>
            <a:r>
              <a:rPr lang="en-US" sz="1000" dirty="0" err="1">
                <a:solidFill>
                  <a:schemeClr val="tx1">
                    <a:lumMod val="75000"/>
                    <a:lumOff val="25000"/>
                  </a:schemeClr>
                </a:solidFill>
              </a:rPr>
              <a:t>americana</a:t>
            </a:r>
            <a:r>
              <a:rPr lang="en-US" sz="1000" dirty="0">
                <a:solidFill>
                  <a:schemeClr val="tx1">
                    <a:lumMod val="75000"/>
                    <a:lumOff val="25000"/>
                  </a:schemeClr>
                </a:solidFill>
              </a:rPr>
              <a:t>               0.79      0.86      0.83       500</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a:solidFill>
                  <a:schemeClr val="tx1">
                    <a:lumMod val="75000"/>
                    <a:lumOff val="25000"/>
                  </a:schemeClr>
                </a:solidFill>
              </a:rPr>
              <a:t>Prunella vulgaris                         0.90      0.88      0.89       500</a:t>
            </a:r>
          </a:p>
          <a:p>
            <a:pPr>
              <a:lnSpc>
                <a:spcPct val="90000"/>
              </a:lnSpc>
              <a:spcBef>
                <a:spcPts val="1200"/>
              </a:spcBef>
              <a:spcAft>
                <a:spcPts val="200"/>
              </a:spcAft>
              <a:buClr>
                <a:schemeClr val="accent1"/>
              </a:buClr>
              <a:buSzPct val="100000"/>
            </a:pPr>
            <a:r>
              <a:rPr lang="en-US" sz="1000" dirty="0">
                <a:solidFill>
                  <a:schemeClr val="tx1">
                    <a:lumMod val="75000"/>
                    <a:lumOff val="25000"/>
                  </a:schemeClr>
                </a:solidFill>
              </a:rPr>
              <a:t>   Prunus </a:t>
            </a:r>
            <a:r>
              <a:rPr lang="en-US" sz="1000" dirty="0" err="1">
                <a:solidFill>
                  <a:schemeClr val="tx1">
                    <a:lumMod val="75000"/>
                    <a:lumOff val="25000"/>
                  </a:schemeClr>
                </a:solidFill>
              </a:rPr>
              <a:t>serotina</a:t>
            </a:r>
            <a:r>
              <a:rPr lang="en-US" sz="1000" dirty="0">
                <a:solidFill>
                  <a:schemeClr val="tx1">
                    <a:lumMod val="75000"/>
                    <a:lumOff val="25000"/>
                  </a:schemeClr>
                </a:solidFill>
              </a:rPr>
              <a:t>                           0.80      0.82      0.81       500</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a:solidFill>
                  <a:schemeClr val="tx1">
                    <a:lumMod val="75000"/>
                    <a:lumOff val="25000"/>
                  </a:schemeClr>
                </a:solidFill>
              </a:rPr>
              <a:t> Rosa multiflora                           0.82      0.81      0.81       500</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a:solidFill>
                  <a:schemeClr val="tx1">
                    <a:lumMod val="75000"/>
                    <a:lumOff val="25000"/>
                  </a:schemeClr>
                </a:solidFill>
              </a:rPr>
              <a:t> </a:t>
            </a:r>
            <a:r>
              <a:rPr lang="en-US" sz="1000" dirty="0" err="1">
                <a:solidFill>
                  <a:schemeClr val="tx1">
                    <a:lumMod val="75000"/>
                    <a:lumOff val="25000"/>
                  </a:schemeClr>
                </a:solidFill>
              </a:rPr>
              <a:t>Rudbeckia</a:t>
            </a:r>
            <a:r>
              <a:rPr lang="en-US" sz="1000" dirty="0">
                <a:solidFill>
                  <a:schemeClr val="tx1">
                    <a:lumMod val="75000"/>
                    <a:lumOff val="25000"/>
                  </a:schemeClr>
                </a:solidFill>
              </a:rPr>
              <a:t> </a:t>
            </a:r>
            <a:r>
              <a:rPr lang="en-US" sz="1000" dirty="0" err="1">
                <a:solidFill>
                  <a:schemeClr val="tx1">
                    <a:lumMod val="75000"/>
                    <a:lumOff val="25000"/>
                  </a:schemeClr>
                </a:solidFill>
              </a:rPr>
              <a:t>hirta</a:t>
            </a:r>
            <a:r>
              <a:rPr lang="en-US" sz="1000" dirty="0">
                <a:solidFill>
                  <a:schemeClr val="tx1">
                    <a:lumMod val="75000"/>
                    <a:lumOff val="25000"/>
                  </a:schemeClr>
                </a:solidFill>
              </a:rPr>
              <a:t>                          0.90      0.99      0.94       500</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a:solidFill>
                  <a:schemeClr val="tx1">
                    <a:lumMod val="75000"/>
                    <a:lumOff val="25000"/>
                  </a:schemeClr>
                </a:solidFill>
              </a:rPr>
              <a:t> </a:t>
            </a:r>
            <a:r>
              <a:rPr lang="en-US" sz="1000" dirty="0" err="1">
                <a:solidFill>
                  <a:schemeClr val="tx1">
                    <a:lumMod val="75000"/>
                    <a:lumOff val="25000"/>
                  </a:schemeClr>
                </a:solidFill>
              </a:rPr>
              <a:t>Taraxacum</a:t>
            </a:r>
            <a:r>
              <a:rPr lang="en-US" sz="1000" dirty="0">
                <a:solidFill>
                  <a:schemeClr val="tx1">
                    <a:lumMod val="75000"/>
                    <a:lumOff val="25000"/>
                  </a:schemeClr>
                </a:solidFill>
              </a:rPr>
              <a:t> </a:t>
            </a:r>
            <a:r>
              <a:rPr lang="en-US" sz="1000" dirty="0" err="1">
                <a:solidFill>
                  <a:schemeClr val="tx1">
                    <a:lumMod val="75000"/>
                    <a:lumOff val="25000"/>
                  </a:schemeClr>
                </a:solidFill>
              </a:rPr>
              <a:t>officinale</a:t>
            </a:r>
            <a:r>
              <a:rPr lang="en-US" sz="1000" dirty="0">
                <a:solidFill>
                  <a:schemeClr val="tx1">
                    <a:lumMod val="75000"/>
                    <a:lumOff val="25000"/>
                  </a:schemeClr>
                </a:solidFill>
              </a:rPr>
              <a:t>                 0.90      0.89      0.89       500</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a:solidFill>
                  <a:schemeClr val="tx1">
                    <a:lumMod val="75000"/>
                    <a:lumOff val="25000"/>
                  </a:schemeClr>
                </a:solidFill>
              </a:rPr>
              <a:t> </a:t>
            </a:r>
            <a:r>
              <a:rPr lang="en-US" sz="1000" dirty="0" err="1">
                <a:solidFill>
                  <a:schemeClr val="tx1">
                    <a:lumMod val="75000"/>
                    <a:lumOff val="25000"/>
                  </a:schemeClr>
                </a:solidFill>
              </a:rPr>
              <a:t>Trifolium</a:t>
            </a:r>
            <a:r>
              <a:rPr lang="en-US" sz="1000" dirty="0">
                <a:solidFill>
                  <a:schemeClr val="tx1">
                    <a:lumMod val="75000"/>
                    <a:lumOff val="25000"/>
                  </a:schemeClr>
                </a:solidFill>
              </a:rPr>
              <a:t> </a:t>
            </a:r>
            <a:r>
              <a:rPr lang="en-US" sz="1000" dirty="0" err="1">
                <a:solidFill>
                  <a:schemeClr val="tx1">
                    <a:lumMod val="75000"/>
                    <a:lumOff val="25000"/>
                  </a:schemeClr>
                </a:solidFill>
              </a:rPr>
              <a:t>pratense</a:t>
            </a:r>
            <a:r>
              <a:rPr lang="en-US" sz="1000" dirty="0">
                <a:solidFill>
                  <a:schemeClr val="tx1">
                    <a:lumMod val="75000"/>
                    <a:lumOff val="25000"/>
                  </a:schemeClr>
                </a:solidFill>
              </a:rPr>
              <a:t>                     0.98      0.89      0.93       500</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a:solidFill>
                  <a:schemeClr val="tx1">
                    <a:lumMod val="75000"/>
                    <a:lumOff val="25000"/>
                  </a:schemeClr>
                </a:solidFill>
              </a:rPr>
              <a:t> </a:t>
            </a:r>
            <a:r>
              <a:rPr lang="en-US" sz="1000" dirty="0" err="1">
                <a:solidFill>
                  <a:schemeClr val="tx1">
                    <a:lumMod val="75000"/>
                    <a:lumOff val="25000"/>
                  </a:schemeClr>
                </a:solidFill>
              </a:rPr>
              <a:t>Verbascum</a:t>
            </a:r>
            <a:r>
              <a:rPr lang="en-US" sz="1000" dirty="0">
                <a:solidFill>
                  <a:schemeClr val="tx1">
                    <a:lumMod val="75000"/>
                    <a:lumOff val="25000"/>
                  </a:schemeClr>
                </a:solidFill>
              </a:rPr>
              <a:t> </a:t>
            </a:r>
            <a:r>
              <a:rPr lang="en-US" sz="1000" dirty="0" err="1">
                <a:solidFill>
                  <a:schemeClr val="tx1">
                    <a:lumMod val="75000"/>
                    <a:lumOff val="25000"/>
                  </a:schemeClr>
                </a:solidFill>
              </a:rPr>
              <a:t>thapsus</a:t>
            </a:r>
            <a:r>
              <a:rPr lang="en-US" sz="1000" dirty="0">
                <a:solidFill>
                  <a:schemeClr val="tx1">
                    <a:lumMod val="75000"/>
                    <a:lumOff val="25000"/>
                  </a:schemeClr>
                </a:solidFill>
              </a:rPr>
              <a:t>                   0.90      0.84      0.87       500</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1000" dirty="0">
                <a:solidFill>
                  <a:schemeClr val="tx1">
                    <a:lumMod val="75000"/>
                    <a:lumOff val="25000"/>
                  </a:schemeClr>
                </a:solidFill>
              </a:rPr>
              <a:t> Viola </a:t>
            </a:r>
            <a:r>
              <a:rPr lang="en-US" sz="1000" dirty="0" err="1">
                <a:solidFill>
                  <a:schemeClr val="tx1">
                    <a:lumMod val="75000"/>
                    <a:lumOff val="25000"/>
                  </a:schemeClr>
                </a:solidFill>
              </a:rPr>
              <a:t>sororia</a:t>
            </a:r>
            <a:r>
              <a:rPr lang="en-US" sz="1000" dirty="0">
                <a:solidFill>
                  <a:schemeClr val="tx1">
                    <a:lumMod val="75000"/>
                    <a:lumOff val="25000"/>
                  </a:schemeClr>
                </a:solidFill>
              </a:rPr>
              <a:t>                                0.78      0.97      0.87       500</a:t>
            </a:r>
          </a:p>
        </p:txBody>
      </p:sp>
      <p:pic>
        <p:nvPicPr>
          <p:cNvPr id="5" name="Content Placeholder 4">
            <a:extLst>
              <a:ext uri="{FF2B5EF4-FFF2-40B4-BE49-F238E27FC236}">
                <a16:creationId xmlns:a16="http://schemas.microsoft.com/office/drawing/2014/main" id="{F5B15023-3D1B-E243-8412-324DEC84C58F}"/>
              </a:ext>
            </a:extLst>
          </p:cNvPr>
          <p:cNvPicPr>
            <a:picLocks noGrp="1" noChangeAspect="1"/>
          </p:cNvPicPr>
          <p:nvPr>
            <p:ph sz="half" idx="1"/>
          </p:nvPr>
        </p:nvPicPr>
        <p:blipFill>
          <a:blip r:embed="rId2"/>
          <a:stretch>
            <a:fillRect/>
          </a:stretch>
        </p:blipFill>
        <p:spPr>
          <a:xfrm>
            <a:off x="-1" y="1962583"/>
            <a:ext cx="5160877" cy="3870658"/>
          </a:xfrm>
        </p:spPr>
      </p:pic>
    </p:spTree>
    <p:extLst>
      <p:ext uri="{BB962C8B-B14F-4D97-AF65-F5344CB8AC3E}">
        <p14:creationId xmlns:p14="http://schemas.microsoft.com/office/powerpoint/2010/main" val="3556066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8B54D-63F4-D046-8340-FA428A8DFEBD}"/>
              </a:ext>
            </a:extLst>
          </p:cNvPr>
          <p:cNvSpPr>
            <a:spLocks noGrp="1"/>
          </p:cNvSpPr>
          <p:nvPr>
            <p:ph type="title"/>
          </p:nvPr>
        </p:nvSpPr>
        <p:spPr/>
        <p:txBody>
          <a:bodyPr/>
          <a:lstStyle/>
          <a:p>
            <a:r>
              <a:rPr lang="en-US" dirty="0"/>
              <a:t>Final Model</a:t>
            </a:r>
          </a:p>
        </p:txBody>
      </p:sp>
      <p:sp>
        <p:nvSpPr>
          <p:cNvPr id="5" name="Content Placeholder 2">
            <a:extLst>
              <a:ext uri="{FF2B5EF4-FFF2-40B4-BE49-F238E27FC236}">
                <a16:creationId xmlns:a16="http://schemas.microsoft.com/office/drawing/2014/main" id="{29CEF454-6546-F147-B9A1-689AC77FE39A}"/>
              </a:ext>
            </a:extLst>
          </p:cNvPr>
          <p:cNvSpPr>
            <a:spLocks noGrp="1"/>
          </p:cNvSpPr>
          <p:nvPr>
            <p:ph idx="1"/>
          </p:nvPr>
        </p:nvSpPr>
        <p:spPr/>
        <p:txBody>
          <a:bodyPr>
            <a:normAutofit fontScale="85000" lnSpcReduction="20000"/>
          </a:bodyPr>
          <a:lstStyle/>
          <a:p>
            <a:r>
              <a:rPr lang="en-US" dirty="0"/>
              <a:t>3000 images pre-class, 20 class (with ability to add more)</a:t>
            </a:r>
          </a:p>
          <a:p>
            <a:r>
              <a:rPr lang="en-US" dirty="0"/>
              <a:t>some data augmentation (rotation, flipped, zoom)</a:t>
            </a:r>
          </a:p>
          <a:p>
            <a:r>
              <a:rPr lang="en-US" dirty="0"/>
              <a:t>preprocessing (</a:t>
            </a:r>
            <a:r>
              <a:rPr lang="en-US" dirty="0" err="1"/>
              <a:t>lanczos</a:t>
            </a:r>
            <a:r>
              <a:rPr lang="en-US" dirty="0"/>
              <a:t>)</a:t>
            </a:r>
          </a:p>
          <a:p>
            <a:r>
              <a:rPr lang="en-US" dirty="0" err="1"/>
              <a:t>MobileNet</a:t>
            </a:r>
            <a:r>
              <a:rPr lang="en-US" dirty="0"/>
              <a:t> + GAP + 2 FC layer (all layer trainable) </a:t>
            </a:r>
          </a:p>
          <a:p>
            <a:r>
              <a:rPr lang="en-US" dirty="0"/>
              <a:t>• Full preprocessing produced best results at: </a:t>
            </a:r>
          </a:p>
          <a:p>
            <a:pPr marL="0" indent="0">
              <a:buNone/>
            </a:pPr>
            <a:r>
              <a:rPr lang="en-US" dirty="0"/>
              <a:t>89.2%  accuracy</a:t>
            </a:r>
          </a:p>
          <a:p>
            <a:pPr marL="0" indent="0">
              <a:buNone/>
            </a:pPr>
            <a:r>
              <a:rPr lang="en-US" dirty="0"/>
              <a:t>87%     recall</a:t>
            </a:r>
          </a:p>
          <a:p>
            <a:pPr marL="0" indent="0">
              <a:buNone/>
            </a:pPr>
            <a:r>
              <a:rPr lang="en-US" dirty="0"/>
              <a:t>88%     precision </a:t>
            </a:r>
          </a:p>
          <a:p>
            <a:pPr marL="0" indent="0">
              <a:buNone/>
            </a:pPr>
            <a:r>
              <a:rPr lang="en-US" dirty="0"/>
              <a:t>87%       F1 </a:t>
            </a:r>
          </a:p>
          <a:p>
            <a:endParaRPr lang="en-US" dirty="0"/>
          </a:p>
        </p:txBody>
      </p:sp>
      <p:pic>
        <p:nvPicPr>
          <p:cNvPr id="4" name="Picture 3">
            <a:extLst>
              <a:ext uri="{FF2B5EF4-FFF2-40B4-BE49-F238E27FC236}">
                <a16:creationId xmlns:a16="http://schemas.microsoft.com/office/drawing/2014/main" id="{C7024482-E6F5-A240-BDFD-72D50BFB373A}"/>
              </a:ext>
            </a:extLst>
          </p:cNvPr>
          <p:cNvPicPr>
            <a:picLocks noChangeAspect="1"/>
          </p:cNvPicPr>
          <p:nvPr/>
        </p:nvPicPr>
        <p:blipFill>
          <a:blip r:embed="rId3"/>
          <a:stretch>
            <a:fillRect/>
          </a:stretch>
        </p:blipFill>
        <p:spPr>
          <a:xfrm>
            <a:off x="7365609" y="3089698"/>
            <a:ext cx="4200313" cy="3150235"/>
          </a:xfrm>
          <a:prstGeom prst="rect">
            <a:avLst/>
          </a:prstGeom>
        </p:spPr>
      </p:pic>
      <p:pic>
        <p:nvPicPr>
          <p:cNvPr id="7" name="Picture 6">
            <a:extLst>
              <a:ext uri="{FF2B5EF4-FFF2-40B4-BE49-F238E27FC236}">
                <a16:creationId xmlns:a16="http://schemas.microsoft.com/office/drawing/2014/main" id="{DFDABDB0-C5BD-1249-BB37-37CDA4DEE86B}"/>
              </a:ext>
            </a:extLst>
          </p:cNvPr>
          <p:cNvPicPr>
            <a:picLocks noChangeAspect="1"/>
          </p:cNvPicPr>
          <p:nvPr/>
        </p:nvPicPr>
        <p:blipFill>
          <a:blip r:embed="rId4"/>
          <a:stretch>
            <a:fillRect/>
          </a:stretch>
        </p:blipFill>
        <p:spPr>
          <a:xfrm>
            <a:off x="7365610" y="162243"/>
            <a:ext cx="4200313" cy="3150234"/>
          </a:xfrm>
          <a:prstGeom prst="rect">
            <a:avLst/>
          </a:prstGeom>
        </p:spPr>
      </p:pic>
    </p:spTree>
    <p:extLst>
      <p:ext uri="{BB962C8B-B14F-4D97-AF65-F5344CB8AC3E}">
        <p14:creationId xmlns:p14="http://schemas.microsoft.com/office/powerpoint/2010/main" val="3184135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8A69-E8D3-7743-A851-180FD304FF0A}"/>
              </a:ext>
            </a:extLst>
          </p:cNvPr>
          <p:cNvSpPr>
            <a:spLocks noGrp="1"/>
          </p:cNvSpPr>
          <p:nvPr>
            <p:ph type="title"/>
          </p:nvPr>
        </p:nvSpPr>
        <p:spPr/>
        <p:txBody>
          <a:bodyPr/>
          <a:lstStyle/>
          <a:p>
            <a:r>
              <a:rPr lang="en-US" dirty="0"/>
              <a:t>Limitation &amp; Improvement </a:t>
            </a:r>
          </a:p>
        </p:txBody>
      </p:sp>
      <p:sp>
        <p:nvSpPr>
          <p:cNvPr id="3" name="Content Placeholder 2">
            <a:extLst>
              <a:ext uri="{FF2B5EF4-FFF2-40B4-BE49-F238E27FC236}">
                <a16:creationId xmlns:a16="http://schemas.microsoft.com/office/drawing/2014/main" id="{8317800D-03B9-3943-A787-545C3A39EC9F}"/>
              </a:ext>
            </a:extLst>
          </p:cNvPr>
          <p:cNvSpPr>
            <a:spLocks noGrp="1"/>
          </p:cNvSpPr>
          <p:nvPr>
            <p:ph idx="1"/>
          </p:nvPr>
        </p:nvSpPr>
        <p:spPr/>
        <p:txBody>
          <a:bodyPr>
            <a:normAutofit fontScale="92500" lnSpcReduction="10000"/>
          </a:bodyPr>
          <a:lstStyle/>
          <a:p>
            <a:r>
              <a:rPr lang="en-US" dirty="0"/>
              <a:t>1.Using </a:t>
            </a:r>
            <a:r>
              <a:rPr lang="en-US" dirty="0" err="1"/>
              <a:t>ImageDataGenerator</a:t>
            </a:r>
            <a:r>
              <a:rPr lang="en-US" dirty="0"/>
              <a:t> in </a:t>
            </a:r>
            <a:r>
              <a:rPr lang="en-US" dirty="0" err="1"/>
              <a:t>Keras</a:t>
            </a:r>
            <a:r>
              <a:rPr lang="en-US" dirty="0"/>
              <a:t>, CPU bottlenecks can be significant. Basically, the CPU is loading data into RAM, and then applying a number of transformations prior to offloading it to the GPU.</a:t>
            </a:r>
          </a:p>
          <a:p>
            <a:endParaRPr lang="en-US" dirty="0"/>
          </a:p>
          <a:p>
            <a:r>
              <a:rPr lang="en-US" dirty="0"/>
              <a:t>2.Using The original images has various size, we had to resize it which potentially cost us some feature. If we take the image at it’s original size we might have better results, but it will take way longer to train.</a:t>
            </a:r>
          </a:p>
          <a:p>
            <a:endParaRPr lang="en-US" dirty="0"/>
          </a:p>
          <a:p>
            <a:r>
              <a:rPr lang="en-US" dirty="0"/>
              <a:t>3. The data does have label information about stage of life of the plant, which could help to classify all the plant even better.</a:t>
            </a:r>
          </a:p>
          <a:p>
            <a:endParaRPr lang="en-US" dirty="0"/>
          </a:p>
        </p:txBody>
      </p:sp>
    </p:spTree>
    <p:extLst>
      <p:ext uri="{BB962C8B-B14F-4D97-AF65-F5344CB8AC3E}">
        <p14:creationId xmlns:p14="http://schemas.microsoft.com/office/powerpoint/2010/main" val="155244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74B51-D943-EB4F-A675-10CB21371EDC}"/>
              </a:ext>
            </a:extLst>
          </p:cNvPr>
          <p:cNvSpPr>
            <a:spLocks noGrp="1"/>
          </p:cNvSpPr>
          <p:nvPr>
            <p:ph type="title"/>
          </p:nvPr>
        </p:nvSpPr>
        <p:spPr/>
        <p:txBody>
          <a:bodyPr/>
          <a:lstStyle/>
          <a:p>
            <a:r>
              <a:rPr lang="en-US" dirty="0"/>
              <a:t>FLASK APPLICATION </a:t>
            </a:r>
          </a:p>
        </p:txBody>
      </p:sp>
      <p:sp>
        <p:nvSpPr>
          <p:cNvPr id="3" name="Content Placeholder 2">
            <a:extLst>
              <a:ext uri="{FF2B5EF4-FFF2-40B4-BE49-F238E27FC236}">
                <a16:creationId xmlns:a16="http://schemas.microsoft.com/office/drawing/2014/main" id="{2BBA0D6B-FA12-4E4D-8079-5684CB936264}"/>
              </a:ext>
            </a:extLst>
          </p:cNvPr>
          <p:cNvSpPr>
            <a:spLocks noGrp="1"/>
          </p:cNvSpPr>
          <p:nvPr>
            <p:ph idx="1"/>
          </p:nvPr>
        </p:nvSpPr>
        <p:spPr/>
        <p:txBody>
          <a:bodyPr/>
          <a:lstStyle/>
          <a:p>
            <a:r>
              <a:rPr lang="en-US" dirty="0"/>
              <a:t>Python micro web framework to develop web applications </a:t>
            </a:r>
          </a:p>
          <a:p>
            <a:r>
              <a:rPr lang="en-US" dirty="0"/>
              <a:t>Connect frontend HTML and JavaScript with backend Python using templates and connect pages using route decorators </a:t>
            </a:r>
          </a:p>
          <a:p>
            <a:r>
              <a:rPr lang="en-US" dirty="0"/>
              <a:t>Upload files through upload bar, run each image in file through model, output graphics, and sort on local file system </a:t>
            </a:r>
          </a:p>
          <a:p>
            <a:pPr marL="0" indent="0">
              <a:buNone/>
            </a:pPr>
            <a:endParaRPr lang="en-US" dirty="0"/>
          </a:p>
        </p:txBody>
      </p:sp>
      <p:pic>
        <p:nvPicPr>
          <p:cNvPr id="5121" name="Picture 1" descr="page18image8074016">
            <a:extLst>
              <a:ext uri="{FF2B5EF4-FFF2-40B4-BE49-F238E27FC236}">
                <a16:creationId xmlns:a16="http://schemas.microsoft.com/office/drawing/2014/main" id="{E4DAB0B3-E562-954D-AD3D-C2B47A597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4562" y="4104641"/>
            <a:ext cx="48768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241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gs>
            <a:gs pos="65000">
              <a:schemeClr val="tx1"/>
            </a:gs>
            <a:gs pos="100000">
              <a:schemeClr val="tx1"/>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57FB-9AA7-2B45-B361-47AF9765D2A7}"/>
              </a:ext>
            </a:extLst>
          </p:cNvPr>
          <p:cNvSpPr>
            <a:spLocks noGrp="1"/>
          </p:cNvSpPr>
          <p:nvPr>
            <p:ph type="title"/>
          </p:nvPr>
        </p:nvSpPr>
        <p:spPr>
          <a:xfrm>
            <a:off x="1097280" y="286603"/>
            <a:ext cx="10058400" cy="1450757"/>
          </a:xfrm>
        </p:spPr>
        <p:txBody>
          <a:bodyPr>
            <a:normAutofit/>
          </a:bodyPr>
          <a:lstStyle/>
          <a:p>
            <a:r>
              <a:rPr lang="en-US" dirty="0">
                <a:solidFill>
                  <a:schemeClr val="bg1"/>
                </a:solidFill>
              </a:rPr>
              <a:t>Summary</a:t>
            </a:r>
          </a:p>
        </p:txBody>
      </p:sp>
      <p:graphicFrame>
        <p:nvGraphicFramePr>
          <p:cNvPr id="5" name="Content Placeholder 2">
            <a:extLst>
              <a:ext uri="{FF2B5EF4-FFF2-40B4-BE49-F238E27FC236}">
                <a16:creationId xmlns:a16="http://schemas.microsoft.com/office/drawing/2014/main" id="{8346A6F4-5284-4653-A749-2A66287CFEC7}"/>
              </a:ext>
            </a:extLst>
          </p:cNvPr>
          <p:cNvGraphicFramePr>
            <a:graphicFrameLocks noGrp="1"/>
          </p:cNvGraphicFramePr>
          <p:nvPr>
            <p:ph idx="1"/>
            <p:extLst>
              <p:ext uri="{D42A27DB-BD31-4B8C-83A1-F6EECF244321}">
                <p14:modId xmlns:p14="http://schemas.microsoft.com/office/powerpoint/2010/main" val="262936946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descr="Wind Chime">
            <a:extLst>
              <a:ext uri="{FF2B5EF4-FFF2-40B4-BE49-F238E27FC236}">
                <a16:creationId xmlns:a16="http://schemas.microsoft.com/office/drawing/2014/main" id="{B7DD52C7-7A19-9349-928C-7FAEBA6011F5}"/>
              </a:ext>
            </a:extLst>
          </p:cNvPr>
          <p:cNvSpPr/>
          <p:nvPr/>
        </p:nvSpPr>
        <p:spPr>
          <a:xfrm>
            <a:off x="4851488" y="4454723"/>
            <a:ext cx="471037" cy="471037"/>
          </a:xfrm>
          <a:prstGeom prst="rect">
            <a:avLst/>
          </a:prstGeom>
          <a: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44359256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5C7805-79C6-B440-B78F-8FDA7599D917}"/>
              </a:ext>
            </a:extLst>
          </p:cNvPr>
          <p:cNvSpPr txBox="1"/>
          <p:nvPr/>
        </p:nvSpPr>
        <p:spPr>
          <a:xfrm>
            <a:off x="2837793" y="2564525"/>
            <a:ext cx="6695090" cy="1446550"/>
          </a:xfrm>
          <a:prstGeom prst="rect">
            <a:avLst/>
          </a:prstGeom>
          <a:noFill/>
        </p:spPr>
        <p:txBody>
          <a:bodyPr wrap="square" rtlCol="0">
            <a:spAutoFit/>
          </a:bodyPr>
          <a:lstStyle/>
          <a:p>
            <a:r>
              <a:rPr lang="en-US" sz="8800" dirty="0"/>
              <a:t>QUESTION?</a:t>
            </a:r>
          </a:p>
        </p:txBody>
      </p:sp>
    </p:spTree>
    <p:extLst>
      <p:ext uri="{BB962C8B-B14F-4D97-AF65-F5344CB8AC3E}">
        <p14:creationId xmlns:p14="http://schemas.microsoft.com/office/powerpoint/2010/main" val="1632840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95B6-5952-EC41-940F-78E186B694AB}"/>
              </a:ext>
            </a:extLst>
          </p:cNvPr>
          <p:cNvSpPr>
            <a:spLocks noGrp="1"/>
          </p:cNvSpPr>
          <p:nvPr>
            <p:ph type="title"/>
          </p:nvPr>
        </p:nvSpPr>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3D182160-6F3A-C443-B4C9-EB09DFD32CAF}"/>
              </a:ext>
            </a:extLst>
          </p:cNvPr>
          <p:cNvSpPr>
            <a:spLocks noGrp="1"/>
          </p:cNvSpPr>
          <p:nvPr>
            <p:ph idx="1"/>
          </p:nvPr>
        </p:nvSpPr>
        <p:spPr/>
        <p:txBody>
          <a:bodyPr>
            <a:normAutofit lnSpcReduction="10000"/>
          </a:bodyPr>
          <a:lstStyle/>
          <a:p>
            <a:pPr>
              <a:buFont typeface="Wingdings" pitchFamily="2" charset="2"/>
              <a:buChar char="v"/>
            </a:pPr>
            <a:r>
              <a:rPr lang="en-US" dirty="0"/>
              <a:t>Plant species are difficult to identify in the wild. Plant identification in ecological surveys is a tremendous task which requires high levels of expertise, manpower, and time. To this end, we are seeking to develop a plant identification software to identify species from images with high accuracy.</a:t>
            </a:r>
          </a:p>
          <a:p>
            <a:pPr>
              <a:buFont typeface="Wingdings" pitchFamily="2" charset="2"/>
              <a:buChar char="v"/>
            </a:pPr>
            <a:r>
              <a:rPr lang="en-US" dirty="0"/>
              <a:t>Expenditures on endangered species conservation plans total more than $800 million annually and include 218 plant species </a:t>
            </a:r>
          </a:p>
          <a:p>
            <a:pPr>
              <a:buFont typeface="Wingdings" pitchFamily="2" charset="2"/>
              <a:buChar char="v"/>
            </a:pPr>
            <a:r>
              <a:rPr lang="en-US" dirty="0"/>
              <a:t>Department of Defense (DoD) has the highest density of endangered species of any other federal agency, with 340 out of 420 large military installations requiring active conservation management plans to protect 492 listed species (274 animals, 218 plants). </a:t>
            </a:r>
          </a:p>
          <a:p>
            <a:pPr>
              <a:buFont typeface="Wingdings" pitchFamily="2" charset="2"/>
              <a:buChar char="v"/>
            </a:pPr>
            <a:endParaRPr lang="en-US" dirty="0"/>
          </a:p>
        </p:txBody>
      </p:sp>
    </p:spTree>
    <p:extLst>
      <p:ext uri="{BB962C8B-B14F-4D97-AF65-F5344CB8AC3E}">
        <p14:creationId xmlns:p14="http://schemas.microsoft.com/office/powerpoint/2010/main" val="321780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7DD4-52FB-134F-BA05-55FD084998FA}"/>
              </a:ext>
            </a:extLst>
          </p:cNvPr>
          <p:cNvSpPr>
            <a:spLocks noGrp="1"/>
          </p:cNvSpPr>
          <p:nvPr>
            <p:ph type="title"/>
          </p:nvPr>
        </p:nvSpPr>
        <p:spPr/>
        <p:txBody>
          <a:bodyPr/>
          <a:lstStyle/>
          <a:p>
            <a:r>
              <a:rPr lang="en-US" dirty="0"/>
              <a:t>PROBLEM STATEMENT </a:t>
            </a:r>
          </a:p>
        </p:txBody>
      </p:sp>
      <p:sp>
        <p:nvSpPr>
          <p:cNvPr id="3" name="Content Placeholder 2">
            <a:extLst>
              <a:ext uri="{FF2B5EF4-FFF2-40B4-BE49-F238E27FC236}">
                <a16:creationId xmlns:a16="http://schemas.microsoft.com/office/drawing/2014/main" id="{2DE6FD56-E661-B249-93FB-392078ACB4DF}"/>
              </a:ext>
            </a:extLst>
          </p:cNvPr>
          <p:cNvSpPr>
            <a:spLocks noGrp="1"/>
          </p:cNvSpPr>
          <p:nvPr>
            <p:ph idx="1"/>
          </p:nvPr>
        </p:nvSpPr>
        <p:spPr/>
        <p:txBody>
          <a:bodyPr>
            <a:normAutofit fontScale="85000" lnSpcReduction="10000"/>
          </a:bodyPr>
          <a:lstStyle/>
          <a:p>
            <a:r>
              <a:rPr lang="en-US" dirty="0"/>
              <a:t>There are several significant complications in the development of such a technology:</a:t>
            </a:r>
          </a:p>
          <a:p>
            <a:pPr marL="457200" indent="-457200" fontAlgn="base">
              <a:buFont typeface="+mj-lt"/>
              <a:buAutoNum type="arabicPeriod"/>
            </a:pPr>
            <a:r>
              <a:rPr lang="en-US" dirty="0"/>
              <a:t>Tremendous species variability</a:t>
            </a:r>
          </a:p>
          <a:p>
            <a:pPr marL="457200" indent="-457200" fontAlgn="base">
              <a:buFont typeface="+mj-lt"/>
              <a:buAutoNum type="arabicPeriod"/>
            </a:pPr>
            <a:r>
              <a:rPr lang="en-US" dirty="0"/>
              <a:t>Vast intra-species morphological differences</a:t>
            </a:r>
          </a:p>
          <a:p>
            <a:pPr marL="457200" indent="-457200" fontAlgn="base">
              <a:buFont typeface="+mj-lt"/>
              <a:buAutoNum type="arabicPeriod"/>
            </a:pPr>
            <a:r>
              <a:rPr lang="en-US" dirty="0"/>
              <a:t>Many inter-species similarities. </a:t>
            </a:r>
          </a:p>
          <a:p>
            <a:pPr marL="457200" indent="-457200" fontAlgn="base">
              <a:buFont typeface="+mj-lt"/>
              <a:buAutoNum type="arabicPeriod"/>
            </a:pPr>
            <a:r>
              <a:rPr lang="en-US" dirty="0"/>
              <a:t>Many unclassified species</a:t>
            </a:r>
          </a:p>
          <a:p>
            <a:pPr marL="457200" indent="-457200" fontAlgn="base">
              <a:buFont typeface="+mj-lt"/>
              <a:buAutoNum type="arabicPeriod"/>
            </a:pPr>
            <a:r>
              <a:rPr lang="en-US" dirty="0"/>
              <a:t>vast differences across image data from different sources. </a:t>
            </a:r>
          </a:p>
          <a:p>
            <a:pPr marL="457200" indent="-457200" fontAlgn="base">
              <a:buFont typeface="+mj-lt"/>
              <a:buAutoNum type="arabicPeriod"/>
            </a:pPr>
            <a:r>
              <a:rPr lang="en-US" dirty="0"/>
              <a:t>Difficult to differentiate between species in mixed photos. </a:t>
            </a:r>
          </a:p>
          <a:p>
            <a:pPr marL="0" indent="0" fontAlgn="base">
              <a:buNone/>
            </a:pPr>
            <a:r>
              <a:rPr lang="en-US" dirty="0"/>
              <a:t>Project focus is to save conservation resources by developing a simple automated system for uploading large folders of images, identifying species in images, and sorting based on prediction </a:t>
            </a:r>
          </a:p>
          <a:p>
            <a:pPr marL="0" indent="0" fontAlgn="base">
              <a:buNone/>
            </a:pPr>
            <a:endParaRPr lang="en-US" dirty="0"/>
          </a:p>
          <a:p>
            <a:endParaRPr lang="en-US" dirty="0"/>
          </a:p>
        </p:txBody>
      </p:sp>
    </p:spTree>
    <p:extLst>
      <p:ext uri="{BB962C8B-B14F-4D97-AF65-F5344CB8AC3E}">
        <p14:creationId xmlns:p14="http://schemas.microsoft.com/office/powerpoint/2010/main" val="177780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38F2-DD0C-8841-922C-71FA2CD0488A}"/>
              </a:ext>
            </a:extLst>
          </p:cNvPr>
          <p:cNvSpPr>
            <a:spLocks noGrp="1"/>
          </p:cNvSpPr>
          <p:nvPr>
            <p:ph type="title"/>
          </p:nvPr>
        </p:nvSpPr>
        <p:spPr/>
        <p:txBody>
          <a:bodyPr/>
          <a:lstStyle/>
          <a:p>
            <a:r>
              <a:rPr lang="en-US" dirty="0"/>
              <a:t>DATASET </a:t>
            </a:r>
          </a:p>
        </p:txBody>
      </p:sp>
      <p:sp>
        <p:nvSpPr>
          <p:cNvPr id="3" name="Content Placeholder 2">
            <a:extLst>
              <a:ext uri="{FF2B5EF4-FFF2-40B4-BE49-F238E27FC236}">
                <a16:creationId xmlns:a16="http://schemas.microsoft.com/office/drawing/2014/main" id="{654CA98A-8F16-3347-9B62-B9B6817F9EDE}"/>
              </a:ext>
            </a:extLst>
          </p:cNvPr>
          <p:cNvSpPr>
            <a:spLocks noGrp="1"/>
          </p:cNvSpPr>
          <p:nvPr>
            <p:ph sz="half" idx="1"/>
          </p:nvPr>
        </p:nvSpPr>
        <p:spPr>
          <a:xfrm>
            <a:off x="599090" y="2120900"/>
            <a:ext cx="5137926" cy="3748193"/>
          </a:xfrm>
        </p:spPr>
        <p:txBody>
          <a:bodyPr>
            <a:normAutofit fontScale="85000" lnSpcReduction="20000"/>
          </a:bodyPr>
          <a:lstStyle/>
          <a:p>
            <a:r>
              <a:rPr lang="en-US" dirty="0"/>
              <a:t>We are using images from </a:t>
            </a:r>
            <a:r>
              <a:rPr lang="en-US" dirty="0" err="1"/>
              <a:t>iNaturalist.org</a:t>
            </a:r>
            <a:r>
              <a:rPr lang="en-US" dirty="0"/>
              <a:t>. We acquire their image data using the website query system, since The site stated the API cannot handle large requests. For testing the model, we have 300 images of 10 different plant species.</a:t>
            </a:r>
          </a:p>
          <a:p>
            <a:endParaRPr lang="en-US" dirty="0"/>
          </a:p>
          <a:p>
            <a:r>
              <a:rPr lang="en-US" dirty="0" err="1"/>
              <a:t>iNaturalist</a:t>
            </a:r>
            <a:r>
              <a:rPr lang="en-US" dirty="0"/>
              <a:t> is a citizen science project and online social network of naturalists, citizen scientists, and biologists built on the concept of mapping and sharing observations of biodiversity across the globe. </a:t>
            </a:r>
            <a:r>
              <a:rPr lang="en-US" dirty="0" err="1"/>
              <a:t>iNaturalist</a:t>
            </a:r>
            <a:r>
              <a:rPr lang="en-US" dirty="0"/>
              <a:t> may be accessed via its website or from its mobile applications.</a:t>
            </a:r>
            <a:br>
              <a:rPr lang="en-US" dirty="0"/>
            </a:br>
            <a:endParaRPr lang="en-US" dirty="0"/>
          </a:p>
        </p:txBody>
      </p:sp>
      <p:pic>
        <p:nvPicPr>
          <p:cNvPr id="1029" name="Picture 5">
            <a:extLst>
              <a:ext uri="{FF2B5EF4-FFF2-40B4-BE49-F238E27FC236}">
                <a16:creationId xmlns:a16="http://schemas.microsoft.com/office/drawing/2014/main" id="{490288BB-6DA2-154F-B6EA-EF7EA0069AC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53697" y="428820"/>
            <a:ext cx="5131528" cy="261707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A0AD971-C934-B64C-BAA7-FFE4A5AAC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697" y="3280332"/>
            <a:ext cx="5137926" cy="270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62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B4DBDC-8C18-8343-B499-7A7AC69906EB}"/>
              </a:ext>
            </a:extLst>
          </p:cNvPr>
          <p:cNvSpPr>
            <a:spLocks noGrp="1"/>
          </p:cNvSpPr>
          <p:nvPr>
            <p:ph type="title"/>
          </p:nvPr>
        </p:nvSpPr>
        <p:spPr/>
        <p:txBody>
          <a:bodyPr/>
          <a:lstStyle/>
          <a:p>
            <a:r>
              <a:rPr lang="en-US" dirty="0"/>
              <a:t>DATASET</a:t>
            </a:r>
          </a:p>
        </p:txBody>
      </p:sp>
      <p:sp>
        <p:nvSpPr>
          <p:cNvPr id="8" name="Text Placeholder 7">
            <a:extLst>
              <a:ext uri="{FF2B5EF4-FFF2-40B4-BE49-F238E27FC236}">
                <a16:creationId xmlns:a16="http://schemas.microsoft.com/office/drawing/2014/main" id="{E61ED639-890F-2E4F-AABA-DA54AB44DBA3}"/>
              </a:ext>
            </a:extLst>
          </p:cNvPr>
          <p:cNvSpPr>
            <a:spLocks noGrp="1"/>
          </p:cNvSpPr>
          <p:nvPr>
            <p:ph type="body" idx="1"/>
          </p:nvPr>
        </p:nvSpPr>
        <p:spPr/>
        <p:txBody>
          <a:bodyPr>
            <a:normAutofit fontScale="55000" lnSpcReduction="20000"/>
          </a:bodyPr>
          <a:lstStyle/>
          <a:p>
            <a:r>
              <a:rPr lang="en-US" dirty="0"/>
              <a:t>We start with 10 different plant species, and 300 images pre-class for train, 100 for validation ,100 for Testing, even class distribution </a:t>
            </a:r>
          </a:p>
        </p:txBody>
      </p:sp>
      <p:pic>
        <p:nvPicPr>
          <p:cNvPr id="12" name="Content Placeholder 11">
            <a:extLst>
              <a:ext uri="{FF2B5EF4-FFF2-40B4-BE49-F238E27FC236}">
                <a16:creationId xmlns:a16="http://schemas.microsoft.com/office/drawing/2014/main" id="{084F22FE-8E00-F842-ABCE-E6FB08FA4B8A}"/>
              </a:ext>
            </a:extLst>
          </p:cNvPr>
          <p:cNvPicPr>
            <a:picLocks noGrp="1" noChangeAspect="1"/>
          </p:cNvPicPr>
          <p:nvPr>
            <p:ph sz="half" idx="2"/>
          </p:nvPr>
        </p:nvPicPr>
        <p:blipFill>
          <a:blip r:embed="rId2"/>
          <a:stretch>
            <a:fillRect/>
          </a:stretch>
        </p:blipFill>
        <p:spPr>
          <a:xfrm>
            <a:off x="1097280" y="2939137"/>
            <a:ext cx="1207600" cy="1212450"/>
          </a:xfrm>
          <a:prstGeom prst="rect">
            <a:avLst/>
          </a:prstGeom>
        </p:spPr>
      </p:pic>
      <p:sp>
        <p:nvSpPr>
          <p:cNvPr id="10" name="Text Placeholder 9">
            <a:extLst>
              <a:ext uri="{FF2B5EF4-FFF2-40B4-BE49-F238E27FC236}">
                <a16:creationId xmlns:a16="http://schemas.microsoft.com/office/drawing/2014/main" id="{BECB59C3-D0DA-E848-BF44-977828E74D4E}"/>
              </a:ext>
            </a:extLst>
          </p:cNvPr>
          <p:cNvSpPr>
            <a:spLocks noGrp="1"/>
          </p:cNvSpPr>
          <p:nvPr>
            <p:ph type="body" sz="quarter" idx="3"/>
          </p:nvPr>
        </p:nvSpPr>
        <p:spPr/>
        <p:txBody>
          <a:bodyPr>
            <a:normAutofit fontScale="55000" lnSpcReduction="20000"/>
          </a:bodyPr>
          <a:lstStyle/>
          <a:p>
            <a:r>
              <a:rPr lang="en-US" dirty="0"/>
              <a:t>Then Move on with 20 different plant species, and 3000 images pre-class, 1000 for validation, 1000 for Testing, even class distribution. we COULD HAVE MORE IF WE HAVE ENOUGH COMPUTING POWER</a:t>
            </a:r>
          </a:p>
        </p:txBody>
      </p:sp>
      <p:pic>
        <p:nvPicPr>
          <p:cNvPr id="22" name="Content Placeholder 21">
            <a:extLst>
              <a:ext uri="{FF2B5EF4-FFF2-40B4-BE49-F238E27FC236}">
                <a16:creationId xmlns:a16="http://schemas.microsoft.com/office/drawing/2014/main" id="{4EC4CF52-A126-8646-AE0E-46E031E8B108}"/>
              </a:ext>
            </a:extLst>
          </p:cNvPr>
          <p:cNvPicPr>
            <a:picLocks noGrp="1" noChangeAspect="1"/>
          </p:cNvPicPr>
          <p:nvPr>
            <p:ph sz="quarter" idx="4"/>
          </p:nvPr>
        </p:nvPicPr>
        <p:blipFill>
          <a:blip r:embed="rId3"/>
          <a:stretch>
            <a:fillRect/>
          </a:stretch>
        </p:blipFill>
        <p:spPr>
          <a:xfrm>
            <a:off x="6723762" y="3295927"/>
            <a:ext cx="1568488" cy="1047750"/>
          </a:xfrm>
          <a:prstGeom prst="rect">
            <a:avLst/>
          </a:prstGeom>
        </p:spPr>
      </p:pic>
      <p:pic>
        <p:nvPicPr>
          <p:cNvPr id="13" name="Picture 12">
            <a:extLst>
              <a:ext uri="{FF2B5EF4-FFF2-40B4-BE49-F238E27FC236}">
                <a16:creationId xmlns:a16="http://schemas.microsoft.com/office/drawing/2014/main" id="{365EFE02-162E-3749-B955-3C44CDEF9B56}"/>
              </a:ext>
            </a:extLst>
          </p:cNvPr>
          <p:cNvPicPr>
            <a:picLocks noChangeAspect="1"/>
          </p:cNvPicPr>
          <p:nvPr/>
        </p:nvPicPr>
        <p:blipFill>
          <a:blip r:embed="rId4"/>
          <a:stretch>
            <a:fillRect/>
          </a:stretch>
        </p:blipFill>
        <p:spPr>
          <a:xfrm>
            <a:off x="2606128" y="2967914"/>
            <a:ext cx="1620923" cy="1212450"/>
          </a:xfrm>
          <a:prstGeom prst="rect">
            <a:avLst/>
          </a:prstGeom>
        </p:spPr>
      </p:pic>
      <p:pic>
        <p:nvPicPr>
          <p:cNvPr id="14" name="Picture 13">
            <a:extLst>
              <a:ext uri="{FF2B5EF4-FFF2-40B4-BE49-F238E27FC236}">
                <a16:creationId xmlns:a16="http://schemas.microsoft.com/office/drawing/2014/main" id="{AC3C106C-0ED9-C049-B51F-E704F17AF0B0}"/>
              </a:ext>
            </a:extLst>
          </p:cNvPr>
          <p:cNvPicPr>
            <a:picLocks noChangeAspect="1"/>
          </p:cNvPicPr>
          <p:nvPr/>
        </p:nvPicPr>
        <p:blipFill>
          <a:blip r:embed="rId5"/>
          <a:stretch>
            <a:fillRect/>
          </a:stretch>
        </p:blipFill>
        <p:spPr>
          <a:xfrm>
            <a:off x="4223135" y="2967914"/>
            <a:ext cx="902062" cy="1212450"/>
          </a:xfrm>
          <a:prstGeom prst="rect">
            <a:avLst/>
          </a:prstGeom>
        </p:spPr>
      </p:pic>
      <p:pic>
        <p:nvPicPr>
          <p:cNvPr id="15" name="Picture 14">
            <a:extLst>
              <a:ext uri="{FF2B5EF4-FFF2-40B4-BE49-F238E27FC236}">
                <a16:creationId xmlns:a16="http://schemas.microsoft.com/office/drawing/2014/main" id="{59B8BCB2-B0A3-8D41-BEEC-627F452BC281}"/>
              </a:ext>
            </a:extLst>
          </p:cNvPr>
          <p:cNvPicPr>
            <a:picLocks noChangeAspect="1"/>
          </p:cNvPicPr>
          <p:nvPr/>
        </p:nvPicPr>
        <p:blipFill>
          <a:blip r:embed="rId6"/>
          <a:stretch>
            <a:fillRect/>
          </a:stretch>
        </p:blipFill>
        <p:spPr>
          <a:xfrm>
            <a:off x="836521" y="4181740"/>
            <a:ext cx="987330" cy="1327057"/>
          </a:xfrm>
          <a:prstGeom prst="rect">
            <a:avLst/>
          </a:prstGeom>
        </p:spPr>
      </p:pic>
      <p:pic>
        <p:nvPicPr>
          <p:cNvPr id="16" name="Picture 15">
            <a:extLst>
              <a:ext uri="{FF2B5EF4-FFF2-40B4-BE49-F238E27FC236}">
                <a16:creationId xmlns:a16="http://schemas.microsoft.com/office/drawing/2014/main" id="{AC840E28-7815-6346-90B2-491B077761CB}"/>
              </a:ext>
            </a:extLst>
          </p:cNvPr>
          <p:cNvPicPr>
            <a:picLocks noChangeAspect="1"/>
          </p:cNvPicPr>
          <p:nvPr/>
        </p:nvPicPr>
        <p:blipFill>
          <a:blip r:embed="rId7"/>
          <a:stretch>
            <a:fillRect/>
          </a:stretch>
        </p:blipFill>
        <p:spPr>
          <a:xfrm>
            <a:off x="1825432" y="4180364"/>
            <a:ext cx="1774141" cy="1327057"/>
          </a:xfrm>
          <a:prstGeom prst="rect">
            <a:avLst/>
          </a:prstGeom>
        </p:spPr>
      </p:pic>
      <p:pic>
        <p:nvPicPr>
          <p:cNvPr id="17" name="Picture 16">
            <a:extLst>
              <a:ext uri="{FF2B5EF4-FFF2-40B4-BE49-F238E27FC236}">
                <a16:creationId xmlns:a16="http://schemas.microsoft.com/office/drawing/2014/main" id="{86934FF1-10B4-9946-AA27-5033F8285F56}"/>
              </a:ext>
            </a:extLst>
          </p:cNvPr>
          <p:cNvPicPr>
            <a:picLocks noChangeAspect="1"/>
          </p:cNvPicPr>
          <p:nvPr/>
        </p:nvPicPr>
        <p:blipFill>
          <a:blip r:embed="rId8"/>
          <a:stretch>
            <a:fillRect/>
          </a:stretch>
        </p:blipFill>
        <p:spPr>
          <a:xfrm>
            <a:off x="3599573" y="4191479"/>
            <a:ext cx="1587500" cy="1047750"/>
          </a:xfrm>
          <a:prstGeom prst="rect">
            <a:avLst/>
          </a:prstGeom>
        </p:spPr>
      </p:pic>
      <p:pic>
        <p:nvPicPr>
          <p:cNvPr id="18" name="Picture 17">
            <a:extLst>
              <a:ext uri="{FF2B5EF4-FFF2-40B4-BE49-F238E27FC236}">
                <a16:creationId xmlns:a16="http://schemas.microsoft.com/office/drawing/2014/main" id="{F9308644-A30F-9847-A790-945221A07A7E}"/>
              </a:ext>
            </a:extLst>
          </p:cNvPr>
          <p:cNvPicPr>
            <a:picLocks noChangeAspect="1"/>
          </p:cNvPicPr>
          <p:nvPr/>
        </p:nvPicPr>
        <p:blipFill>
          <a:blip r:embed="rId9"/>
          <a:stretch>
            <a:fillRect/>
          </a:stretch>
        </p:blipFill>
        <p:spPr>
          <a:xfrm>
            <a:off x="3593621" y="5239229"/>
            <a:ext cx="989978" cy="1044281"/>
          </a:xfrm>
          <a:prstGeom prst="rect">
            <a:avLst/>
          </a:prstGeom>
        </p:spPr>
      </p:pic>
      <p:pic>
        <p:nvPicPr>
          <p:cNvPr id="19" name="Picture 18">
            <a:extLst>
              <a:ext uri="{FF2B5EF4-FFF2-40B4-BE49-F238E27FC236}">
                <a16:creationId xmlns:a16="http://schemas.microsoft.com/office/drawing/2014/main" id="{BC7FDD62-50FA-3940-A2DA-E9B10A6FBA29}"/>
              </a:ext>
            </a:extLst>
          </p:cNvPr>
          <p:cNvPicPr>
            <a:picLocks noChangeAspect="1"/>
          </p:cNvPicPr>
          <p:nvPr/>
        </p:nvPicPr>
        <p:blipFill>
          <a:blip r:embed="rId10"/>
          <a:stretch>
            <a:fillRect/>
          </a:stretch>
        </p:blipFill>
        <p:spPr>
          <a:xfrm>
            <a:off x="1459879" y="5238062"/>
            <a:ext cx="1233213" cy="924910"/>
          </a:xfrm>
          <a:prstGeom prst="rect">
            <a:avLst/>
          </a:prstGeom>
        </p:spPr>
      </p:pic>
      <p:sp>
        <p:nvSpPr>
          <p:cNvPr id="20" name="Rectangle 19">
            <a:extLst>
              <a:ext uri="{FF2B5EF4-FFF2-40B4-BE49-F238E27FC236}">
                <a16:creationId xmlns:a16="http://schemas.microsoft.com/office/drawing/2014/main" id="{9AE76703-B41B-0041-883D-9C435DB52498}"/>
              </a:ext>
            </a:extLst>
          </p:cNvPr>
          <p:cNvSpPr/>
          <p:nvPr/>
        </p:nvSpPr>
        <p:spPr>
          <a:xfrm>
            <a:off x="4612481" y="5507421"/>
            <a:ext cx="1323743" cy="646331"/>
          </a:xfrm>
          <a:prstGeom prst="rect">
            <a:avLst/>
          </a:prstGeom>
        </p:spPr>
        <p:txBody>
          <a:bodyPr wrap="square">
            <a:spAutoFit/>
          </a:bodyPr>
          <a:lstStyle/>
          <a:p>
            <a:r>
              <a:rPr lang="en-US" b="1" dirty="0" err="1"/>
              <a:t>Trifolium</a:t>
            </a:r>
            <a:r>
              <a:rPr lang="en-US" b="1" dirty="0"/>
              <a:t> </a:t>
            </a:r>
            <a:r>
              <a:rPr lang="en-US" b="1" dirty="0" err="1"/>
              <a:t>pratense</a:t>
            </a:r>
            <a:endParaRPr lang="en-US" b="1" dirty="0"/>
          </a:p>
        </p:txBody>
      </p:sp>
      <p:sp>
        <p:nvSpPr>
          <p:cNvPr id="21" name="Rectangle 20">
            <a:extLst>
              <a:ext uri="{FF2B5EF4-FFF2-40B4-BE49-F238E27FC236}">
                <a16:creationId xmlns:a16="http://schemas.microsoft.com/office/drawing/2014/main" id="{25BCF1BC-E292-834F-AA38-BFAA15B0AD8F}"/>
              </a:ext>
            </a:extLst>
          </p:cNvPr>
          <p:cNvSpPr/>
          <p:nvPr/>
        </p:nvSpPr>
        <p:spPr>
          <a:xfrm>
            <a:off x="2712502" y="5556536"/>
            <a:ext cx="899511" cy="646331"/>
          </a:xfrm>
          <a:prstGeom prst="rect">
            <a:avLst/>
          </a:prstGeom>
        </p:spPr>
        <p:txBody>
          <a:bodyPr wrap="square">
            <a:spAutoFit/>
          </a:bodyPr>
          <a:lstStyle/>
          <a:p>
            <a:r>
              <a:rPr lang="en-US" b="1" dirty="0"/>
              <a:t>red clover</a:t>
            </a:r>
          </a:p>
        </p:txBody>
      </p:sp>
      <p:pic>
        <p:nvPicPr>
          <p:cNvPr id="23" name="Picture 22">
            <a:extLst>
              <a:ext uri="{FF2B5EF4-FFF2-40B4-BE49-F238E27FC236}">
                <a16:creationId xmlns:a16="http://schemas.microsoft.com/office/drawing/2014/main" id="{F14C78B5-B9C0-324D-B0C7-1FFDD4070E50}"/>
              </a:ext>
            </a:extLst>
          </p:cNvPr>
          <p:cNvPicPr>
            <a:picLocks noChangeAspect="1"/>
          </p:cNvPicPr>
          <p:nvPr/>
        </p:nvPicPr>
        <p:blipFill>
          <a:blip r:embed="rId11"/>
          <a:stretch>
            <a:fillRect/>
          </a:stretch>
        </p:blipFill>
        <p:spPr>
          <a:xfrm>
            <a:off x="6711405" y="4320017"/>
            <a:ext cx="1577937" cy="1047750"/>
          </a:xfrm>
          <a:prstGeom prst="rect">
            <a:avLst/>
          </a:prstGeom>
        </p:spPr>
      </p:pic>
      <p:pic>
        <p:nvPicPr>
          <p:cNvPr id="24" name="Picture 23">
            <a:extLst>
              <a:ext uri="{FF2B5EF4-FFF2-40B4-BE49-F238E27FC236}">
                <a16:creationId xmlns:a16="http://schemas.microsoft.com/office/drawing/2014/main" id="{19365E50-08F0-574B-95B0-F65B60903A5B}"/>
              </a:ext>
            </a:extLst>
          </p:cNvPr>
          <p:cNvPicPr>
            <a:picLocks noChangeAspect="1"/>
          </p:cNvPicPr>
          <p:nvPr/>
        </p:nvPicPr>
        <p:blipFill>
          <a:blip r:embed="rId12"/>
          <a:stretch>
            <a:fillRect/>
          </a:stretch>
        </p:blipFill>
        <p:spPr>
          <a:xfrm>
            <a:off x="9585872" y="3308000"/>
            <a:ext cx="1400735" cy="1047750"/>
          </a:xfrm>
          <a:prstGeom prst="rect">
            <a:avLst/>
          </a:prstGeom>
        </p:spPr>
      </p:pic>
      <p:pic>
        <p:nvPicPr>
          <p:cNvPr id="25" name="Picture 24">
            <a:extLst>
              <a:ext uri="{FF2B5EF4-FFF2-40B4-BE49-F238E27FC236}">
                <a16:creationId xmlns:a16="http://schemas.microsoft.com/office/drawing/2014/main" id="{3B7FE8AD-19D0-E64E-9D0A-76EE78419B4B}"/>
              </a:ext>
            </a:extLst>
          </p:cNvPr>
          <p:cNvPicPr>
            <a:picLocks noChangeAspect="1"/>
          </p:cNvPicPr>
          <p:nvPr/>
        </p:nvPicPr>
        <p:blipFill>
          <a:blip r:embed="rId13"/>
          <a:stretch>
            <a:fillRect/>
          </a:stretch>
        </p:blipFill>
        <p:spPr>
          <a:xfrm>
            <a:off x="8283526" y="3308000"/>
            <a:ext cx="1330398" cy="1788170"/>
          </a:xfrm>
          <a:prstGeom prst="rect">
            <a:avLst/>
          </a:prstGeom>
        </p:spPr>
      </p:pic>
      <p:pic>
        <p:nvPicPr>
          <p:cNvPr id="26" name="Picture 25">
            <a:extLst>
              <a:ext uri="{FF2B5EF4-FFF2-40B4-BE49-F238E27FC236}">
                <a16:creationId xmlns:a16="http://schemas.microsoft.com/office/drawing/2014/main" id="{07978E24-8756-8B4F-AFF2-30A5FB61EB53}"/>
              </a:ext>
            </a:extLst>
          </p:cNvPr>
          <p:cNvPicPr>
            <a:picLocks noChangeAspect="1"/>
          </p:cNvPicPr>
          <p:nvPr/>
        </p:nvPicPr>
        <p:blipFill>
          <a:blip r:embed="rId14"/>
          <a:stretch>
            <a:fillRect/>
          </a:stretch>
        </p:blipFill>
        <p:spPr>
          <a:xfrm>
            <a:off x="9605200" y="4332090"/>
            <a:ext cx="1568488" cy="1047750"/>
          </a:xfrm>
          <a:prstGeom prst="rect">
            <a:avLst/>
          </a:prstGeom>
        </p:spPr>
      </p:pic>
      <p:pic>
        <p:nvPicPr>
          <p:cNvPr id="27" name="Picture 26">
            <a:extLst>
              <a:ext uri="{FF2B5EF4-FFF2-40B4-BE49-F238E27FC236}">
                <a16:creationId xmlns:a16="http://schemas.microsoft.com/office/drawing/2014/main" id="{0AE634ED-2162-194F-8C11-1BE66894D97D}"/>
              </a:ext>
            </a:extLst>
          </p:cNvPr>
          <p:cNvPicPr>
            <a:picLocks noChangeAspect="1"/>
          </p:cNvPicPr>
          <p:nvPr/>
        </p:nvPicPr>
        <p:blipFill>
          <a:blip r:embed="rId15"/>
          <a:stretch>
            <a:fillRect/>
          </a:stretch>
        </p:blipFill>
        <p:spPr>
          <a:xfrm>
            <a:off x="8271452" y="5016763"/>
            <a:ext cx="1587500" cy="1187450"/>
          </a:xfrm>
          <a:prstGeom prst="rect">
            <a:avLst/>
          </a:prstGeom>
        </p:spPr>
      </p:pic>
      <p:graphicFrame>
        <p:nvGraphicFramePr>
          <p:cNvPr id="28" name="Table 27">
            <a:extLst>
              <a:ext uri="{FF2B5EF4-FFF2-40B4-BE49-F238E27FC236}">
                <a16:creationId xmlns:a16="http://schemas.microsoft.com/office/drawing/2014/main" id="{97ABE834-D287-4F42-8345-7AA89EC2676E}"/>
              </a:ext>
            </a:extLst>
          </p:cNvPr>
          <p:cNvGraphicFramePr>
            <a:graphicFrameLocks noGrp="1"/>
          </p:cNvGraphicFramePr>
          <p:nvPr>
            <p:extLst>
              <p:ext uri="{D42A27DB-BD31-4B8C-83A1-F6EECF244321}">
                <p14:modId xmlns:p14="http://schemas.microsoft.com/office/powerpoint/2010/main" val="2216057590"/>
              </p:ext>
            </p:extLst>
          </p:nvPr>
        </p:nvGraphicFramePr>
        <p:xfrm>
          <a:off x="6627387" y="5442761"/>
          <a:ext cx="1587500" cy="646331"/>
        </p:xfrm>
        <a:graphic>
          <a:graphicData uri="http://schemas.openxmlformats.org/drawingml/2006/table">
            <a:tbl>
              <a:tblPr/>
              <a:tblGrid>
                <a:gridCol w="1587500">
                  <a:extLst>
                    <a:ext uri="{9D8B030D-6E8A-4147-A177-3AD203B41FA5}">
                      <a16:colId xmlns:a16="http://schemas.microsoft.com/office/drawing/2014/main" val="3524875827"/>
                    </a:ext>
                  </a:extLst>
                </a:gridCol>
              </a:tblGrid>
              <a:tr h="646331">
                <a:tc>
                  <a:txBody>
                    <a:bodyPr/>
                    <a:lstStyle/>
                    <a:p>
                      <a:pPr algn="l" fontAlgn="b"/>
                      <a:r>
                        <a:rPr lang="en-US" sz="1800" b="1" kern="1200" dirty="0">
                          <a:solidFill>
                            <a:schemeClr val="tx1"/>
                          </a:solidFill>
                          <a:latin typeface="+mn-lt"/>
                          <a:ea typeface="+mn-ea"/>
                          <a:cs typeface="+mn-cs"/>
                        </a:rPr>
                        <a:t>Virginia</a:t>
                      </a:r>
                      <a:r>
                        <a:rPr lang="en-US" sz="1600" b="1" i="0" u="none" strike="noStrike" dirty="0">
                          <a:solidFill>
                            <a:srgbClr val="000000"/>
                          </a:solidFill>
                          <a:effectLst/>
                          <a:latin typeface="Calibri" panose="020F0502020204030204" pitchFamily="34" charset="0"/>
                        </a:rPr>
                        <a:t> </a:t>
                      </a:r>
                      <a:r>
                        <a:rPr lang="en-US" sz="1800" b="1" kern="1200" dirty="0">
                          <a:solidFill>
                            <a:schemeClr val="tx1"/>
                          </a:solidFill>
                          <a:latin typeface="+mn-lt"/>
                          <a:ea typeface="+mn-ea"/>
                          <a:cs typeface="+mn-cs"/>
                        </a:rPr>
                        <a:t>spring</a:t>
                      </a:r>
                      <a:r>
                        <a:rPr lang="en-US" sz="1600" b="1" i="0" u="none" strike="noStrike" dirty="0">
                          <a:solidFill>
                            <a:srgbClr val="000000"/>
                          </a:solidFill>
                          <a:effectLst/>
                          <a:latin typeface="Calibri" panose="020F0502020204030204" pitchFamily="34" charset="0"/>
                        </a:rPr>
                        <a:t> </a:t>
                      </a:r>
                      <a:r>
                        <a:rPr lang="en-US" sz="1800" b="1" kern="1200" dirty="0">
                          <a:solidFill>
                            <a:schemeClr val="tx1"/>
                          </a:solidFill>
                          <a:latin typeface="+mn-lt"/>
                          <a:ea typeface="+mn-ea"/>
                          <a:cs typeface="+mn-cs"/>
                        </a:rPr>
                        <a:t>beauty</a:t>
                      </a:r>
                    </a:p>
                  </a:txBody>
                  <a:tcPr marL="9525" marR="9525" marT="9525" marB="0" anchor="b">
                    <a:lnL>
                      <a:noFill/>
                    </a:lnL>
                    <a:lnR>
                      <a:noFill/>
                    </a:lnR>
                    <a:lnT>
                      <a:noFill/>
                    </a:lnT>
                    <a:lnB>
                      <a:noFill/>
                    </a:lnB>
                  </a:tcPr>
                </a:tc>
                <a:extLst>
                  <a:ext uri="{0D108BD9-81ED-4DB2-BD59-A6C34878D82A}">
                    <a16:rowId xmlns:a16="http://schemas.microsoft.com/office/drawing/2014/main" val="2927331339"/>
                  </a:ext>
                </a:extLst>
              </a:tr>
            </a:tbl>
          </a:graphicData>
        </a:graphic>
      </p:graphicFrame>
      <p:graphicFrame>
        <p:nvGraphicFramePr>
          <p:cNvPr id="29" name="Table 28">
            <a:extLst>
              <a:ext uri="{FF2B5EF4-FFF2-40B4-BE49-F238E27FC236}">
                <a16:creationId xmlns:a16="http://schemas.microsoft.com/office/drawing/2014/main" id="{8AB04D0A-D645-A34A-ABF5-6521E37A1C54}"/>
              </a:ext>
            </a:extLst>
          </p:cNvPr>
          <p:cNvGraphicFramePr>
            <a:graphicFrameLocks noGrp="1"/>
          </p:cNvGraphicFramePr>
          <p:nvPr>
            <p:extLst>
              <p:ext uri="{D42A27DB-BD31-4B8C-83A1-F6EECF244321}">
                <p14:modId xmlns:p14="http://schemas.microsoft.com/office/powerpoint/2010/main" val="796451649"/>
              </p:ext>
            </p:extLst>
          </p:nvPr>
        </p:nvGraphicFramePr>
        <p:xfrm>
          <a:off x="9996615" y="5507422"/>
          <a:ext cx="1358863" cy="600272"/>
        </p:xfrm>
        <a:graphic>
          <a:graphicData uri="http://schemas.openxmlformats.org/drawingml/2006/table">
            <a:tbl>
              <a:tblPr/>
              <a:tblGrid>
                <a:gridCol w="1358863">
                  <a:extLst>
                    <a:ext uri="{9D8B030D-6E8A-4147-A177-3AD203B41FA5}">
                      <a16:colId xmlns:a16="http://schemas.microsoft.com/office/drawing/2014/main" val="1553313700"/>
                    </a:ext>
                  </a:extLst>
                </a:gridCol>
              </a:tblGrid>
              <a:tr h="600272">
                <a:tc>
                  <a:txBody>
                    <a:bodyPr/>
                    <a:lstStyle/>
                    <a:p>
                      <a:pPr algn="l" fontAlgn="b"/>
                      <a:r>
                        <a:rPr lang="en-US" sz="1800" b="1" kern="1200" dirty="0">
                          <a:solidFill>
                            <a:schemeClr val="tx1"/>
                          </a:solidFill>
                          <a:latin typeface="+mn-lt"/>
                          <a:ea typeface="+mn-ea"/>
                          <a:cs typeface="+mn-cs"/>
                        </a:rPr>
                        <a:t>Claytonia</a:t>
                      </a:r>
                      <a:r>
                        <a:rPr lang="en-US" sz="1600" b="1" i="0" u="none" strike="noStrike" dirty="0">
                          <a:solidFill>
                            <a:srgbClr val="000000"/>
                          </a:solidFill>
                          <a:effectLst/>
                          <a:latin typeface="Calibri" panose="020F0502020204030204" pitchFamily="34" charset="0"/>
                        </a:rPr>
                        <a:t> </a:t>
                      </a:r>
                      <a:r>
                        <a:rPr lang="en-US" sz="1800" b="1" kern="1200" dirty="0">
                          <a:solidFill>
                            <a:schemeClr val="tx1"/>
                          </a:solidFill>
                          <a:latin typeface="+mn-lt"/>
                          <a:ea typeface="+mn-ea"/>
                          <a:cs typeface="+mn-cs"/>
                        </a:rPr>
                        <a:t>virginica</a:t>
                      </a:r>
                    </a:p>
                  </a:txBody>
                  <a:tcPr marL="9525" marR="9525" marT="9525" marB="0" anchor="b">
                    <a:lnL>
                      <a:noFill/>
                    </a:lnL>
                    <a:lnR>
                      <a:noFill/>
                    </a:lnR>
                    <a:lnT>
                      <a:noFill/>
                    </a:lnT>
                    <a:lnB>
                      <a:noFill/>
                    </a:lnB>
                  </a:tcPr>
                </a:tc>
                <a:extLst>
                  <a:ext uri="{0D108BD9-81ED-4DB2-BD59-A6C34878D82A}">
                    <a16:rowId xmlns:a16="http://schemas.microsoft.com/office/drawing/2014/main" val="4065549105"/>
                  </a:ext>
                </a:extLst>
              </a:tr>
            </a:tbl>
          </a:graphicData>
        </a:graphic>
      </p:graphicFrame>
    </p:spTree>
    <p:extLst>
      <p:ext uri="{BB962C8B-B14F-4D97-AF65-F5344CB8AC3E}">
        <p14:creationId xmlns:p14="http://schemas.microsoft.com/office/powerpoint/2010/main" val="120261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55D7-81DD-C140-8F5B-AC3B9B91FA10}"/>
              </a:ext>
            </a:extLst>
          </p:cNvPr>
          <p:cNvSpPr>
            <a:spLocks noGrp="1"/>
          </p:cNvSpPr>
          <p:nvPr>
            <p:ph type="title"/>
          </p:nvPr>
        </p:nvSpPr>
        <p:spPr/>
        <p:txBody>
          <a:bodyPr/>
          <a:lstStyle/>
          <a:p>
            <a:r>
              <a:rPr lang="en-US" dirty="0"/>
              <a:t>INITIAL DATA AUGMENTATION </a:t>
            </a:r>
          </a:p>
        </p:txBody>
      </p:sp>
      <p:sp>
        <p:nvSpPr>
          <p:cNvPr id="3" name="Content Placeholder 2">
            <a:extLst>
              <a:ext uri="{FF2B5EF4-FFF2-40B4-BE49-F238E27FC236}">
                <a16:creationId xmlns:a16="http://schemas.microsoft.com/office/drawing/2014/main" id="{83029698-057A-AA49-872E-6A8662AE5AD3}"/>
              </a:ext>
            </a:extLst>
          </p:cNvPr>
          <p:cNvSpPr>
            <a:spLocks noGrp="1"/>
          </p:cNvSpPr>
          <p:nvPr>
            <p:ph idx="1"/>
          </p:nvPr>
        </p:nvSpPr>
        <p:spPr>
          <a:xfrm>
            <a:off x="1097279" y="2108201"/>
            <a:ext cx="10406861" cy="3760891"/>
          </a:xfrm>
        </p:spPr>
        <p:txBody>
          <a:bodyPr/>
          <a:lstStyle/>
          <a:p>
            <a:r>
              <a:rPr lang="en-US" dirty="0"/>
              <a:t>INITIAL 300 Images some were rotated 90 ̊, 180 ̊</a:t>
            </a:r>
          </a:p>
          <a:p>
            <a:r>
              <a:rPr lang="en-US" dirty="0"/>
              <a:t>Some were horizontally flipped and vertically flipped to create more uniform class distributions </a:t>
            </a:r>
          </a:p>
          <a:p>
            <a:r>
              <a:rPr lang="en-US" i="1" dirty="0"/>
              <a:t>All Gray, HSV, edge detection, </a:t>
            </a:r>
            <a:r>
              <a:rPr lang="en-US" dirty="0"/>
              <a:t>BINARY</a:t>
            </a:r>
            <a:r>
              <a:rPr lang="en-US" i="1" dirty="0"/>
              <a:t> </a:t>
            </a:r>
            <a:r>
              <a:rPr lang="en-US" dirty="0"/>
              <a:t>THRESHOLD</a:t>
            </a:r>
          </a:p>
          <a:p>
            <a:r>
              <a:rPr lang="en-US" dirty="0"/>
              <a:t>total images from INITIAL training set: 1500 training,100 testing, 100 validation pre-class.</a:t>
            </a:r>
          </a:p>
          <a:p>
            <a:r>
              <a:rPr lang="en-US" dirty="0"/>
              <a:t>As a Result of unsuccessful results, instead of simply augmenting the image we decide increase the data for each class.</a:t>
            </a:r>
          </a:p>
          <a:p>
            <a:endParaRPr lang="en-US" dirty="0"/>
          </a:p>
        </p:txBody>
      </p:sp>
    </p:spTree>
    <p:extLst>
      <p:ext uri="{BB962C8B-B14F-4D97-AF65-F5344CB8AC3E}">
        <p14:creationId xmlns:p14="http://schemas.microsoft.com/office/powerpoint/2010/main" val="420805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5CDC-3051-EF44-A89C-E204A408E349}"/>
              </a:ext>
            </a:extLst>
          </p:cNvPr>
          <p:cNvSpPr>
            <a:spLocks noGrp="1"/>
          </p:cNvSpPr>
          <p:nvPr>
            <p:ph type="title"/>
          </p:nvPr>
        </p:nvSpPr>
        <p:spPr/>
        <p:txBody>
          <a:bodyPr/>
          <a:lstStyle/>
          <a:p>
            <a:r>
              <a:rPr lang="en-US" dirty="0"/>
              <a:t>IMAGE PREPROCESSING: </a:t>
            </a:r>
            <a:r>
              <a:rPr lang="en-US" b="1" dirty="0" err="1"/>
              <a:t>Lanczos</a:t>
            </a:r>
            <a:endParaRPr lang="en-US" dirty="0"/>
          </a:p>
        </p:txBody>
      </p:sp>
      <p:sp>
        <p:nvSpPr>
          <p:cNvPr id="3" name="Content Placeholder 2">
            <a:extLst>
              <a:ext uri="{FF2B5EF4-FFF2-40B4-BE49-F238E27FC236}">
                <a16:creationId xmlns:a16="http://schemas.microsoft.com/office/drawing/2014/main" id="{38FB8D6C-461E-1741-B0E3-A40B0071D0FA}"/>
              </a:ext>
            </a:extLst>
          </p:cNvPr>
          <p:cNvSpPr>
            <a:spLocks noGrp="1"/>
          </p:cNvSpPr>
          <p:nvPr>
            <p:ph idx="1"/>
          </p:nvPr>
        </p:nvSpPr>
        <p:spPr>
          <a:xfrm>
            <a:off x="1097280" y="1852471"/>
            <a:ext cx="10058400" cy="3760891"/>
          </a:xfrm>
        </p:spPr>
        <p:txBody>
          <a:bodyPr>
            <a:normAutofit/>
          </a:bodyPr>
          <a:lstStyle/>
          <a:p>
            <a:r>
              <a:rPr lang="en-US" sz="1600" dirty="0"/>
              <a:t>Due to various image size and processing speed of the models, we are using </a:t>
            </a:r>
            <a:r>
              <a:rPr lang="en-US" sz="1600" dirty="0" err="1"/>
              <a:t>lanczos</a:t>
            </a:r>
            <a:r>
              <a:rPr lang="en-US" sz="1600" dirty="0"/>
              <a:t> to resize the image and maintain as much features as possible from the the images.</a:t>
            </a:r>
          </a:p>
          <a:p>
            <a:r>
              <a:rPr lang="en-US" sz="1600" dirty="0"/>
              <a:t>Evidently, </a:t>
            </a:r>
            <a:r>
              <a:rPr lang="en-US" sz="1600" dirty="0" err="1"/>
              <a:t>Lanczos</a:t>
            </a:r>
            <a:r>
              <a:rPr lang="en-US" sz="1600" dirty="0"/>
              <a:t> resampling is not a panacea or omnibus solution to resampling.  </a:t>
            </a:r>
            <a:r>
              <a:rPr lang="en-US" sz="1600" b="1" dirty="0"/>
              <a:t>It is superior to many other convolution </a:t>
            </a:r>
            <a:r>
              <a:rPr lang="en-US" sz="1600" b="1" dirty="0" err="1"/>
              <a:t>resamplers</a:t>
            </a:r>
            <a:r>
              <a:rPr lang="en-US" sz="1600" b="1" dirty="0"/>
              <a:t> in maintaining (or even enhancing) local contrast.</a:t>
            </a:r>
            <a:r>
              <a:rPr lang="en-US" sz="1600" dirty="0"/>
              <a:t> This can be useful when the resampled image is intended for viewing identification of detailed features or boundaries</a:t>
            </a:r>
          </a:p>
        </p:txBody>
      </p:sp>
      <p:pic>
        <p:nvPicPr>
          <p:cNvPr id="4" name="Picture 3">
            <a:extLst>
              <a:ext uri="{FF2B5EF4-FFF2-40B4-BE49-F238E27FC236}">
                <a16:creationId xmlns:a16="http://schemas.microsoft.com/office/drawing/2014/main" id="{2F9DA68F-FF6F-1D40-B55E-4E64588DA613}"/>
              </a:ext>
            </a:extLst>
          </p:cNvPr>
          <p:cNvPicPr>
            <a:picLocks noChangeAspect="1"/>
          </p:cNvPicPr>
          <p:nvPr/>
        </p:nvPicPr>
        <p:blipFill>
          <a:blip r:embed="rId2"/>
          <a:stretch>
            <a:fillRect/>
          </a:stretch>
        </p:blipFill>
        <p:spPr>
          <a:xfrm>
            <a:off x="1097280" y="3830594"/>
            <a:ext cx="4522107" cy="2532768"/>
          </a:xfrm>
          <a:prstGeom prst="rect">
            <a:avLst/>
          </a:prstGeom>
        </p:spPr>
      </p:pic>
      <p:pic>
        <p:nvPicPr>
          <p:cNvPr id="5" name="Picture 4">
            <a:extLst>
              <a:ext uri="{FF2B5EF4-FFF2-40B4-BE49-F238E27FC236}">
                <a16:creationId xmlns:a16="http://schemas.microsoft.com/office/drawing/2014/main" id="{C05ED4B8-A2E6-3942-8C95-CEF0C52B5FAF}"/>
              </a:ext>
            </a:extLst>
          </p:cNvPr>
          <p:cNvPicPr>
            <a:picLocks noChangeAspect="1"/>
          </p:cNvPicPr>
          <p:nvPr/>
        </p:nvPicPr>
        <p:blipFill>
          <a:blip r:embed="rId3"/>
          <a:stretch>
            <a:fillRect/>
          </a:stretch>
        </p:blipFill>
        <p:spPr>
          <a:xfrm>
            <a:off x="6353585" y="4076831"/>
            <a:ext cx="3924300" cy="660400"/>
          </a:xfrm>
          <a:prstGeom prst="rect">
            <a:avLst/>
          </a:prstGeom>
        </p:spPr>
      </p:pic>
      <p:pic>
        <p:nvPicPr>
          <p:cNvPr id="6" name="Picture 5">
            <a:extLst>
              <a:ext uri="{FF2B5EF4-FFF2-40B4-BE49-F238E27FC236}">
                <a16:creationId xmlns:a16="http://schemas.microsoft.com/office/drawing/2014/main" id="{F3158011-B087-6D45-BB60-7CB238A8A1B7}"/>
              </a:ext>
            </a:extLst>
          </p:cNvPr>
          <p:cNvPicPr>
            <a:picLocks noChangeAspect="1"/>
          </p:cNvPicPr>
          <p:nvPr/>
        </p:nvPicPr>
        <p:blipFill>
          <a:blip r:embed="rId4"/>
          <a:stretch>
            <a:fillRect/>
          </a:stretch>
        </p:blipFill>
        <p:spPr>
          <a:xfrm>
            <a:off x="6353585" y="5262315"/>
            <a:ext cx="3924300" cy="813002"/>
          </a:xfrm>
          <a:prstGeom prst="rect">
            <a:avLst/>
          </a:prstGeom>
        </p:spPr>
      </p:pic>
      <p:sp>
        <p:nvSpPr>
          <p:cNvPr id="7" name="Rectangle 6">
            <a:extLst>
              <a:ext uri="{FF2B5EF4-FFF2-40B4-BE49-F238E27FC236}">
                <a16:creationId xmlns:a16="http://schemas.microsoft.com/office/drawing/2014/main" id="{40A764AC-C662-4D4E-8DCC-4168700AFF36}"/>
              </a:ext>
            </a:extLst>
          </p:cNvPr>
          <p:cNvSpPr/>
          <p:nvPr/>
        </p:nvSpPr>
        <p:spPr>
          <a:xfrm>
            <a:off x="5904169" y="3634852"/>
            <a:ext cx="1402948" cy="369332"/>
          </a:xfrm>
          <a:prstGeom prst="rect">
            <a:avLst/>
          </a:prstGeom>
        </p:spPr>
        <p:txBody>
          <a:bodyPr wrap="none">
            <a:spAutoFit/>
          </a:bodyPr>
          <a:lstStyle/>
          <a:p>
            <a:pPr fontAlgn="base"/>
            <a:r>
              <a:rPr lang="en-US" b="0" i="0" u="none" strike="noStrike" dirty="0" err="1">
                <a:solidFill>
                  <a:srgbClr val="242729"/>
                </a:solidFill>
                <a:effectLst/>
                <a:latin typeface="Arial" panose="020B0604020202020204" pitchFamily="34" charset="0"/>
              </a:rPr>
              <a:t>Upsampling</a:t>
            </a:r>
            <a:endParaRPr lang="en-US" b="0" i="0" u="none" strike="noStrike" dirty="0">
              <a:solidFill>
                <a:srgbClr val="242729"/>
              </a:solidFill>
              <a:effectLst/>
              <a:latin typeface="Arial" panose="020B0604020202020204" pitchFamily="34" charset="0"/>
            </a:endParaRPr>
          </a:p>
        </p:txBody>
      </p:sp>
      <p:sp>
        <p:nvSpPr>
          <p:cNvPr id="8" name="Rectangle 7">
            <a:extLst>
              <a:ext uri="{FF2B5EF4-FFF2-40B4-BE49-F238E27FC236}">
                <a16:creationId xmlns:a16="http://schemas.microsoft.com/office/drawing/2014/main" id="{AC2A1CD7-01BD-CC40-A8FA-DA8E52E33EB4}"/>
              </a:ext>
            </a:extLst>
          </p:cNvPr>
          <p:cNvSpPr/>
          <p:nvPr/>
        </p:nvSpPr>
        <p:spPr>
          <a:xfrm>
            <a:off x="5904169" y="4777872"/>
            <a:ext cx="1697901" cy="369332"/>
          </a:xfrm>
          <a:prstGeom prst="rect">
            <a:avLst/>
          </a:prstGeom>
        </p:spPr>
        <p:txBody>
          <a:bodyPr wrap="none">
            <a:spAutoFit/>
          </a:bodyPr>
          <a:lstStyle/>
          <a:p>
            <a:pPr fontAlgn="base"/>
            <a:r>
              <a:rPr lang="en-US" b="0" i="0" u="none" strike="noStrike" dirty="0" err="1">
                <a:solidFill>
                  <a:srgbClr val="242729"/>
                </a:solidFill>
                <a:effectLst/>
                <a:latin typeface="Arial" panose="020B0604020202020204" pitchFamily="34" charset="0"/>
              </a:rPr>
              <a:t>Downsampling</a:t>
            </a:r>
            <a:endParaRPr lang="en-US" b="0" i="0" u="none" strike="noStrike" dirty="0">
              <a:solidFill>
                <a:srgbClr val="242729"/>
              </a:solidFill>
              <a:effectLst/>
              <a:latin typeface="Arial" panose="020B0604020202020204" pitchFamily="34" charset="0"/>
            </a:endParaRPr>
          </a:p>
        </p:txBody>
      </p:sp>
    </p:spTree>
    <p:extLst>
      <p:ext uri="{BB962C8B-B14F-4D97-AF65-F5344CB8AC3E}">
        <p14:creationId xmlns:p14="http://schemas.microsoft.com/office/powerpoint/2010/main" val="3415113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D6AA-D2A5-1749-990E-5843FF2D8200}"/>
              </a:ext>
            </a:extLst>
          </p:cNvPr>
          <p:cNvSpPr>
            <a:spLocks noGrp="1"/>
          </p:cNvSpPr>
          <p:nvPr>
            <p:ph type="title"/>
          </p:nvPr>
        </p:nvSpPr>
        <p:spPr/>
        <p:txBody>
          <a:bodyPr/>
          <a:lstStyle/>
          <a:p>
            <a:r>
              <a:rPr lang="en-US" altLang="en-US" dirty="0"/>
              <a:t>Convolution Neural Network </a:t>
            </a:r>
            <a:endParaRPr lang="en-US" dirty="0"/>
          </a:p>
        </p:txBody>
      </p:sp>
      <p:sp>
        <p:nvSpPr>
          <p:cNvPr id="3" name="Content Placeholder 2">
            <a:extLst>
              <a:ext uri="{FF2B5EF4-FFF2-40B4-BE49-F238E27FC236}">
                <a16:creationId xmlns:a16="http://schemas.microsoft.com/office/drawing/2014/main" id="{7F4CC725-D711-3941-BFDA-8BC9B781F077}"/>
              </a:ext>
            </a:extLst>
          </p:cNvPr>
          <p:cNvSpPr>
            <a:spLocks noGrp="1"/>
          </p:cNvSpPr>
          <p:nvPr>
            <p:ph idx="1"/>
          </p:nvPr>
        </p:nvSpPr>
        <p:spPr>
          <a:xfrm>
            <a:off x="1097280" y="2104963"/>
            <a:ext cx="11101688" cy="3781333"/>
          </a:xfrm>
        </p:spPr>
        <p:txBody>
          <a:bodyPr>
            <a:normAutofit fontScale="25000" lnSpcReduction="20000"/>
          </a:bodyPr>
          <a:lstStyle/>
          <a:p>
            <a:pPr marL="0" lvl="0" indent="0" eaLnBrk="0" fontAlgn="base" hangingPunct="0">
              <a:lnSpc>
                <a:spcPct val="100000"/>
              </a:lnSpc>
              <a:spcBef>
                <a:spcPct val="0"/>
              </a:spcBef>
              <a:spcAft>
                <a:spcPct val="0"/>
              </a:spcAft>
              <a:buClrTx/>
              <a:buSzTx/>
              <a:buNone/>
            </a:pPr>
            <a:r>
              <a:rPr lang="en-US" altLang="en-US" sz="9600" dirty="0">
                <a:solidFill>
                  <a:schemeClr val="tx1"/>
                </a:solidFill>
                <a:latin typeface="Arial" panose="020B0604020202020204" pitchFamily="34" charset="0"/>
                <a:ea typeface="ArialMT"/>
              </a:rPr>
              <a:t>• </a:t>
            </a:r>
            <a:r>
              <a:rPr lang="en-US" altLang="en-US" sz="5600" dirty="0">
                <a:solidFill>
                  <a:schemeClr val="tx1"/>
                </a:solidFill>
                <a:latin typeface="Arial" panose="020B0604020202020204" pitchFamily="34" charset="0"/>
                <a:ea typeface="TwCenMT"/>
              </a:rPr>
              <a:t>Convolutional Layers </a:t>
            </a:r>
            <a:endParaRPr lang="en-US" altLang="en-US" sz="3200" dirty="0">
              <a:solidFill>
                <a:schemeClr val="tx1"/>
              </a:solidFill>
              <a:latin typeface="Arial" panose="020B0604020202020204" pitchFamily="34" charset="0"/>
            </a:endParaRPr>
          </a:p>
          <a:p>
            <a:pPr marL="292608" lvl="1" indent="0" eaLnBrk="0" fontAlgn="base" hangingPunct="0">
              <a:spcBef>
                <a:spcPct val="0"/>
              </a:spcBef>
              <a:spcAft>
                <a:spcPct val="0"/>
              </a:spcAft>
              <a:buFontTx/>
              <a:buChar char="•"/>
            </a:pPr>
            <a:r>
              <a:rPr lang="en-US" altLang="en-US" sz="5600" dirty="0">
                <a:solidFill>
                  <a:schemeClr val="tx1"/>
                </a:solidFill>
                <a:latin typeface="Arial" panose="020B0604020202020204" pitchFamily="34" charset="0"/>
                <a:ea typeface="TwCenMT"/>
              </a:rPr>
              <a:t>Stride over image with various number of weight matrices to detect edges and patterns </a:t>
            </a:r>
            <a:endParaRPr lang="en-US" altLang="en-US" sz="9600" dirty="0">
              <a:solidFill>
                <a:schemeClr val="tx1"/>
              </a:solidFill>
              <a:latin typeface="Arial" panose="020B0604020202020204" pitchFamily="34" charset="0"/>
              <a:ea typeface="ArialMT"/>
            </a:endParaRPr>
          </a:p>
          <a:p>
            <a:pPr marL="292608" lvl="1" indent="0" eaLnBrk="0" fontAlgn="base" hangingPunct="0">
              <a:spcBef>
                <a:spcPct val="0"/>
              </a:spcBef>
              <a:spcAft>
                <a:spcPct val="0"/>
              </a:spcAft>
              <a:buFontTx/>
              <a:buChar char="•"/>
            </a:pPr>
            <a:r>
              <a:rPr lang="en-US" altLang="en-US" sz="5600" dirty="0">
                <a:solidFill>
                  <a:schemeClr val="tx1"/>
                </a:solidFill>
                <a:latin typeface="Arial" panose="020B0604020202020204" pitchFamily="34" charset="0"/>
                <a:ea typeface="TwCenMT"/>
              </a:rPr>
              <a:t>Parameters include: Kernel Size, Stride, Padding </a:t>
            </a:r>
            <a:endParaRPr lang="en-US" altLang="en-US" sz="9600" dirty="0">
              <a:solidFill>
                <a:schemeClr val="tx1"/>
              </a:solidFill>
              <a:latin typeface="Arial" panose="020B0604020202020204" pitchFamily="34" charset="0"/>
              <a:ea typeface="ArialMT"/>
            </a:endParaRPr>
          </a:p>
          <a:p>
            <a:pPr marL="0" lvl="0" indent="0" eaLnBrk="0" fontAlgn="base" hangingPunct="0">
              <a:lnSpc>
                <a:spcPct val="100000"/>
              </a:lnSpc>
              <a:spcBef>
                <a:spcPct val="0"/>
              </a:spcBef>
              <a:spcAft>
                <a:spcPct val="0"/>
              </a:spcAft>
              <a:buClrTx/>
              <a:buSzTx/>
              <a:buNone/>
            </a:pPr>
            <a:r>
              <a:rPr lang="en-US" altLang="en-US" sz="9600" dirty="0">
                <a:solidFill>
                  <a:schemeClr val="tx1"/>
                </a:solidFill>
                <a:latin typeface="Arial" panose="020B0604020202020204" pitchFamily="34" charset="0"/>
                <a:ea typeface="ArialMT"/>
              </a:rPr>
              <a:t>• </a:t>
            </a:r>
            <a:r>
              <a:rPr lang="en-US" altLang="en-US" sz="5600" dirty="0">
                <a:solidFill>
                  <a:schemeClr val="tx1"/>
                </a:solidFill>
                <a:latin typeface="Arial" panose="020B0604020202020204" pitchFamily="34" charset="0"/>
                <a:ea typeface="TwCenMT"/>
              </a:rPr>
              <a:t>Activation </a:t>
            </a:r>
          </a:p>
          <a:p>
            <a:pPr marL="292608" lvl="1" indent="0" eaLnBrk="0" fontAlgn="base" hangingPunct="0">
              <a:spcBef>
                <a:spcPct val="0"/>
              </a:spcBef>
              <a:spcAft>
                <a:spcPct val="0"/>
              </a:spcAft>
              <a:buNone/>
            </a:pPr>
            <a:r>
              <a:rPr lang="en-US" altLang="en-US" sz="9600" dirty="0">
                <a:solidFill>
                  <a:schemeClr val="tx1"/>
                </a:solidFill>
                <a:latin typeface="Arial" panose="020B0604020202020204" pitchFamily="34" charset="0"/>
                <a:ea typeface="ArialMT"/>
              </a:rPr>
              <a:t>• </a:t>
            </a:r>
            <a:r>
              <a:rPr lang="en-US" altLang="en-US" sz="5600" dirty="0" err="1">
                <a:solidFill>
                  <a:schemeClr val="tx1"/>
                </a:solidFill>
                <a:latin typeface="Arial" panose="020B0604020202020204" pitchFamily="34" charset="0"/>
                <a:ea typeface="TwCenMT"/>
              </a:rPr>
              <a:t>ReLU</a:t>
            </a:r>
            <a:r>
              <a:rPr lang="en-US" altLang="en-US" sz="5600" dirty="0">
                <a:solidFill>
                  <a:schemeClr val="tx1"/>
                </a:solidFill>
                <a:latin typeface="Arial" panose="020B0604020202020204" pitchFamily="34" charset="0"/>
                <a:ea typeface="TwCenMT"/>
              </a:rPr>
              <a:t>()</a:t>
            </a:r>
            <a:endParaRPr lang="en-US" altLang="en-US" sz="9600" dirty="0">
              <a:solidFill>
                <a:schemeClr val="tx1"/>
              </a:solidFill>
              <a:latin typeface="Arial" panose="020B0604020202020204" pitchFamily="34" charset="0"/>
              <a:ea typeface="ArialMT"/>
            </a:endParaRPr>
          </a:p>
          <a:p>
            <a:pPr marL="0" lvl="0" indent="0" eaLnBrk="0" fontAlgn="base" hangingPunct="0">
              <a:lnSpc>
                <a:spcPct val="100000"/>
              </a:lnSpc>
              <a:spcBef>
                <a:spcPct val="0"/>
              </a:spcBef>
              <a:spcAft>
                <a:spcPct val="0"/>
              </a:spcAft>
              <a:buClrTx/>
              <a:buSzTx/>
              <a:buNone/>
            </a:pPr>
            <a:r>
              <a:rPr lang="en-US" altLang="en-US" sz="9600" dirty="0">
                <a:solidFill>
                  <a:schemeClr val="tx1"/>
                </a:solidFill>
                <a:latin typeface="Arial" panose="020B0604020202020204" pitchFamily="34" charset="0"/>
                <a:ea typeface="ArialMT"/>
              </a:rPr>
              <a:t>• </a:t>
            </a:r>
            <a:r>
              <a:rPr lang="en-US" altLang="en-US" sz="5600" dirty="0">
                <a:solidFill>
                  <a:schemeClr val="tx1"/>
                </a:solidFill>
                <a:latin typeface="Arial" panose="020B0604020202020204" pitchFamily="34" charset="0"/>
                <a:ea typeface="TwCenMT"/>
              </a:rPr>
              <a:t>Max Pooling Layers </a:t>
            </a:r>
            <a:endParaRPr lang="en-US" altLang="en-US" sz="3200" dirty="0">
              <a:solidFill>
                <a:schemeClr val="tx1"/>
              </a:solidFill>
              <a:latin typeface="Arial" panose="020B0604020202020204" pitchFamily="34" charset="0"/>
            </a:endParaRPr>
          </a:p>
          <a:p>
            <a:pPr marL="292608" lvl="1" indent="0" eaLnBrk="0" fontAlgn="base" hangingPunct="0">
              <a:spcBef>
                <a:spcPct val="0"/>
              </a:spcBef>
              <a:spcAft>
                <a:spcPct val="0"/>
              </a:spcAft>
              <a:buNone/>
            </a:pPr>
            <a:r>
              <a:rPr lang="en-US" altLang="en-US" sz="9600" dirty="0">
                <a:solidFill>
                  <a:schemeClr val="tx1"/>
                </a:solidFill>
                <a:latin typeface="Arial" panose="020B0604020202020204" pitchFamily="34" charset="0"/>
                <a:ea typeface="ArialMT"/>
              </a:rPr>
              <a:t>• </a:t>
            </a:r>
            <a:r>
              <a:rPr lang="en-US" altLang="en-US" sz="5600" dirty="0">
                <a:solidFill>
                  <a:schemeClr val="tx1"/>
                </a:solidFill>
                <a:latin typeface="Arial" panose="020B0604020202020204" pitchFamily="34" charset="0"/>
                <a:ea typeface="TwCenMT"/>
              </a:rPr>
              <a:t>Shrink images based on maximum </a:t>
            </a:r>
            <a:endParaRPr lang="en-US" altLang="en-US" sz="3200" dirty="0">
              <a:solidFill>
                <a:schemeClr val="tx1"/>
              </a:solidFill>
              <a:latin typeface="Arial" panose="020B0604020202020204" pitchFamily="34" charset="0"/>
            </a:endParaRPr>
          </a:p>
          <a:p>
            <a:pPr marL="292608" lvl="1" indent="0" eaLnBrk="0" fontAlgn="base" hangingPunct="0">
              <a:spcBef>
                <a:spcPct val="0"/>
              </a:spcBef>
              <a:spcAft>
                <a:spcPct val="0"/>
              </a:spcAft>
              <a:buNone/>
            </a:pPr>
            <a:r>
              <a:rPr lang="en-US" altLang="en-US" sz="5600" dirty="0">
                <a:solidFill>
                  <a:schemeClr val="tx1"/>
                </a:solidFill>
                <a:latin typeface="Arial" panose="020B0604020202020204" pitchFamily="34" charset="0"/>
                <a:ea typeface="TwCenMT"/>
              </a:rPr>
              <a:t>value in kernel </a:t>
            </a:r>
          </a:p>
          <a:p>
            <a:pPr marL="0" lvl="0" indent="0" eaLnBrk="0" fontAlgn="base" hangingPunct="0">
              <a:lnSpc>
                <a:spcPct val="100000"/>
              </a:lnSpc>
              <a:spcBef>
                <a:spcPct val="0"/>
              </a:spcBef>
              <a:spcAft>
                <a:spcPct val="0"/>
              </a:spcAft>
              <a:buClrTx/>
              <a:buSzTx/>
              <a:buNone/>
            </a:pPr>
            <a:r>
              <a:rPr lang="en-US" altLang="en-US" sz="9600" dirty="0">
                <a:solidFill>
                  <a:schemeClr val="tx1"/>
                </a:solidFill>
                <a:latin typeface="Arial" panose="020B0604020202020204" pitchFamily="34" charset="0"/>
                <a:ea typeface="ArialMT"/>
              </a:rPr>
              <a:t>• </a:t>
            </a:r>
            <a:r>
              <a:rPr lang="en-US" altLang="en-US" sz="5600" dirty="0">
                <a:solidFill>
                  <a:schemeClr val="tx1"/>
                </a:solidFill>
                <a:latin typeface="Arial" panose="020B0604020202020204" pitchFamily="34" charset="0"/>
                <a:ea typeface="TwCenMT"/>
              </a:rPr>
              <a:t>Flatten </a:t>
            </a:r>
            <a:endParaRPr lang="en-US" altLang="en-US" sz="3200" dirty="0">
              <a:solidFill>
                <a:schemeClr val="tx1"/>
              </a:solidFill>
              <a:latin typeface="Arial" panose="020B0604020202020204" pitchFamily="34" charset="0"/>
            </a:endParaRPr>
          </a:p>
          <a:p>
            <a:pPr marL="292608" lvl="1" indent="0" eaLnBrk="0" fontAlgn="base" hangingPunct="0">
              <a:spcBef>
                <a:spcPct val="0"/>
              </a:spcBef>
              <a:spcAft>
                <a:spcPct val="0"/>
              </a:spcAft>
              <a:buNone/>
            </a:pPr>
            <a:r>
              <a:rPr lang="en-US" altLang="en-US" sz="9600" dirty="0">
                <a:solidFill>
                  <a:schemeClr val="tx1"/>
                </a:solidFill>
                <a:latin typeface="Arial" panose="020B0604020202020204" pitchFamily="34" charset="0"/>
                <a:ea typeface="ArialMT"/>
              </a:rPr>
              <a:t>• </a:t>
            </a:r>
            <a:r>
              <a:rPr lang="en-US" altLang="en-US" sz="5600" dirty="0">
                <a:solidFill>
                  <a:schemeClr val="tx1"/>
                </a:solidFill>
                <a:latin typeface="Arial" panose="020B0604020202020204" pitchFamily="34" charset="0"/>
                <a:ea typeface="TwCenMT"/>
              </a:rPr>
              <a:t>Flatteninto1darray </a:t>
            </a:r>
          </a:p>
          <a:p>
            <a:pPr marL="0" lvl="0" indent="0" eaLnBrk="0" fontAlgn="base" hangingPunct="0">
              <a:lnSpc>
                <a:spcPct val="100000"/>
              </a:lnSpc>
              <a:spcBef>
                <a:spcPct val="0"/>
              </a:spcBef>
              <a:spcAft>
                <a:spcPct val="0"/>
              </a:spcAft>
              <a:buClrTx/>
              <a:buSzTx/>
              <a:buNone/>
            </a:pPr>
            <a:r>
              <a:rPr lang="en-US" altLang="en-US" sz="9600" dirty="0">
                <a:solidFill>
                  <a:schemeClr val="tx1"/>
                </a:solidFill>
                <a:latin typeface="Arial" panose="020B0604020202020204" pitchFamily="34" charset="0"/>
                <a:ea typeface="ArialMT"/>
              </a:rPr>
              <a:t>• </a:t>
            </a:r>
            <a:r>
              <a:rPr lang="en-US" altLang="en-US" sz="5600" dirty="0">
                <a:solidFill>
                  <a:schemeClr val="tx1"/>
                </a:solidFill>
                <a:latin typeface="Arial" panose="020B0604020202020204" pitchFamily="34" charset="0"/>
                <a:ea typeface="TwCenMT"/>
              </a:rPr>
              <a:t>Fully Connected Layer </a:t>
            </a:r>
            <a:endParaRPr lang="en-US" altLang="en-US" sz="3200" dirty="0">
              <a:solidFill>
                <a:schemeClr val="tx1"/>
              </a:solidFill>
              <a:latin typeface="Arial" panose="020B0604020202020204" pitchFamily="34" charset="0"/>
            </a:endParaRPr>
          </a:p>
          <a:p>
            <a:pPr marL="292608" lvl="1" indent="0" eaLnBrk="0" fontAlgn="base" hangingPunct="0">
              <a:spcBef>
                <a:spcPct val="0"/>
              </a:spcBef>
              <a:spcAft>
                <a:spcPct val="0"/>
              </a:spcAft>
              <a:buNone/>
            </a:pPr>
            <a:r>
              <a:rPr lang="en-US" altLang="en-US" sz="9600" dirty="0">
                <a:solidFill>
                  <a:schemeClr val="tx1"/>
                </a:solidFill>
                <a:latin typeface="Arial" panose="020B0604020202020204" pitchFamily="34" charset="0"/>
                <a:ea typeface="ArialMT"/>
              </a:rPr>
              <a:t>• </a:t>
            </a:r>
            <a:r>
              <a:rPr lang="en-US" altLang="en-US" sz="5600" dirty="0">
                <a:solidFill>
                  <a:schemeClr val="tx1"/>
                </a:solidFill>
                <a:latin typeface="Arial" panose="020B0604020202020204" pitchFamily="34" charset="0"/>
                <a:ea typeface="TwCenMT"/>
              </a:rPr>
              <a:t>Fully connected layer </a:t>
            </a:r>
          </a:p>
          <a:p>
            <a:pPr marL="0" lvl="0" indent="0" eaLnBrk="0" fontAlgn="base" hangingPunct="0">
              <a:lnSpc>
                <a:spcPct val="100000"/>
              </a:lnSpc>
              <a:spcBef>
                <a:spcPct val="0"/>
              </a:spcBef>
              <a:spcAft>
                <a:spcPct val="0"/>
              </a:spcAft>
              <a:buClrTx/>
              <a:buSzTx/>
              <a:buNone/>
            </a:pPr>
            <a:r>
              <a:rPr lang="en-US" altLang="en-US" sz="9600" dirty="0">
                <a:solidFill>
                  <a:schemeClr val="tx1"/>
                </a:solidFill>
                <a:latin typeface="Arial" panose="020B0604020202020204" pitchFamily="34" charset="0"/>
                <a:ea typeface="ArialMT"/>
              </a:rPr>
              <a:t>• </a:t>
            </a:r>
            <a:r>
              <a:rPr lang="en-US" altLang="en-US" sz="5600" dirty="0" err="1">
                <a:solidFill>
                  <a:schemeClr val="tx1"/>
                </a:solidFill>
                <a:latin typeface="Arial" panose="020B0604020202020204" pitchFamily="34" charset="0"/>
                <a:ea typeface="TwCenMT"/>
              </a:rPr>
              <a:t>Softmax</a:t>
            </a:r>
            <a:r>
              <a:rPr lang="en-US" altLang="en-US" sz="5600" dirty="0">
                <a:solidFill>
                  <a:schemeClr val="tx1"/>
                </a:solidFill>
                <a:latin typeface="Arial" panose="020B0604020202020204" pitchFamily="34" charset="0"/>
                <a:ea typeface="TwCenMT"/>
              </a:rPr>
              <a:t> Output </a:t>
            </a:r>
            <a:endParaRPr lang="en-US" altLang="en-US" sz="3200" dirty="0">
              <a:solidFill>
                <a:schemeClr val="tx1"/>
              </a:solidFill>
              <a:latin typeface="Arial" panose="020B0604020202020204" pitchFamily="34" charset="0"/>
            </a:endParaRPr>
          </a:p>
          <a:p>
            <a:pPr marL="292608" lvl="1" indent="0" eaLnBrk="0" fontAlgn="base" hangingPunct="0">
              <a:spcBef>
                <a:spcPct val="0"/>
              </a:spcBef>
              <a:spcAft>
                <a:spcPct val="0"/>
              </a:spcAft>
              <a:buNone/>
            </a:pPr>
            <a:r>
              <a:rPr lang="en-US" altLang="en-US" sz="9600" dirty="0">
                <a:solidFill>
                  <a:schemeClr val="tx1"/>
                </a:solidFill>
                <a:latin typeface="Arial" panose="020B0604020202020204" pitchFamily="34" charset="0"/>
                <a:ea typeface="ArialMT"/>
              </a:rPr>
              <a:t>• </a:t>
            </a:r>
            <a:r>
              <a:rPr lang="en-US" altLang="en-US" sz="5600" dirty="0" err="1">
                <a:solidFill>
                  <a:schemeClr val="tx1"/>
                </a:solidFill>
                <a:latin typeface="Arial" panose="020B0604020202020204" pitchFamily="34" charset="0"/>
                <a:ea typeface="TwCenMT"/>
              </a:rPr>
              <a:t>Classprobability</a:t>
            </a:r>
            <a:r>
              <a:rPr lang="en-US" altLang="en-US" sz="5600" dirty="0">
                <a:solidFill>
                  <a:schemeClr val="tx1"/>
                </a:solidFill>
                <a:latin typeface="Arial" panose="020B0604020202020204" pitchFamily="34" charset="0"/>
                <a:ea typeface="TwCenMT"/>
              </a:rPr>
              <a:t> </a:t>
            </a:r>
            <a:endParaRPr lang="en-US" altLang="en-US" sz="32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2400" dirty="0">
                <a:solidFill>
                  <a:schemeClr val="tx1"/>
                </a:solidFill>
                <a:latin typeface="Arial" panose="020B0604020202020204" pitchFamily="34" charset="0"/>
              </a:rPr>
              <a:t>  </a:t>
            </a:r>
            <a:endParaRPr lang="en-US" b="1" dirty="0">
              <a:solidFill>
                <a:schemeClr val="tx1"/>
              </a:solidFill>
            </a:endParaRPr>
          </a:p>
        </p:txBody>
      </p:sp>
      <p:pic>
        <p:nvPicPr>
          <p:cNvPr id="3099" name="Picture 27" descr="page10image5919744">
            <a:extLst>
              <a:ext uri="{FF2B5EF4-FFF2-40B4-BE49-F238E27FC236}">
                <a16:creationId xmlns:a16="http://schemas.microsoft.com/office/drawing/2014/main" id="{3EE5AC4A-381E-414F-9FD2-D4E2CDFDA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610" y="4986298"/>
            <a:ext cx="3029876" cy="1267601"/>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0DF26EC4-A22B-4F4C-BDB9-6B4EE26F3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788" y="2588454"/>
            <a:ext cx="6065521" cy="2236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6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F39E1-0BE5-F94C-810E-DF1F2F8A22DD}"/>
              </a:ext>
            </a:extLst>
          </p:cNvPr>
          <p:cNvSpPr>
            <a:spLocks noGrp="1"/>
          </p:cNvSpPr>
          <p:nvPr>
            <p:ph type="title"/>
          </p:nvPr>
        </p:nvSpPr>
        <p:spPr/>
        <p:txBody>
          <a:bodyPr/>
          <a:lstStyle/>
          <a:p>
            <a:r>
              <a:rPr lang="en-US" dirty="0"/>
              <a:t>Pretrain Model: </a:t>
            </a:r>
            <a:r>
              <a:rPr lang="en-US" dirty="0" err="1"/>
              <a:t>MobileNet</a:t>
            </a:r>
            <a:endParaRPr lang="en-US" dirty="0"/>
          </a:p>
        </p:txBody>
      </p:sp>
      <p:sp>
        <p:nvSpPr>
          <p:cNvPr id="3" name="Text Placeholder 2">
            <a:extLst>
              <a:ext uri="{FF2B5EF4-FFF2-40B4-BE49-F238E27FC236}">
                <a16:creationId xmlns:a16="http://schemas.microsoft.com/office/drawing/2014/main" id="{002479E3-4961-E44C-9F06-4E390E316764}"/>
              </a:ext>
            </a:extLst>
          </p:cNvPr>
          <p:cNvSpPr>
            <a:spLocks noGrp="1"/>
          </p:cNvSpPr>
          <p:nvPr>
            <p:ph type="body" idx="1"/>
          </p:nvPr>
        </p:nvSpPr>
        <p:spPr>
          <a:xfrm>
            <a:off x="4707924" y="2248375"/>
            <a:ext cx="1947486" cy="2872266"/>
          </a:xfrm>
        </p:spPr>
        <p:txBody>
          <a:bodyPr>
            <a:noAutofit/>
          </a:bodyPr>
          <a:lstStyle/>
          <a:p>
            <a:r>
              <a:rPr lang="en-US" sz="1600" cap="none" dirty="0" err="1">
                <a:latin typeface="Arial" panose="020B0604020202020204" pitchFamily="34" charset="0"/>
              </a:rPr>
              <a:t>MobileNet</a:t>
            </a:r>
            <a:r>
              <a:rPr lang="en-US" sz="1600" cap="none" dirty="0">
                <a:latin typeface="Arial" panose="020B0604020202020204" pitchFamily="34" charset="0"/>
              </a:rPr>
              <a:t> is 21 </a:t>
            </a:r>
            <a:r>
              <a:rPr lang="en-US" altLang="en-US" sz="1600" dirty="0">
                <a:latin typeface="Arial" panose="020B0604020202020204" pitchFamily="34" charset="0"/>
              </a:rPr>
              <a:t>C</a:t>
            </a:r>
            <a:r>
              <a:rPr lang="en-US" altLang="en-US" sz="1600" cap="none" dirty="0">
                <a:latin typeface="Arial" panose="020B0604020202020204" pitchFamily="34" charset="0"/>
              </a:rPr>
              <a:t>onvolutional</a:t>
            </a:r>
            <a:r>
              <a:rPr lang="en-US" sz="1600" cap="none" dirty="0">
                <a:latin typeface="Arial" panose="020B0604020202020204" pitchFamily="34" charset="0"/>
              </a:rPr>
              <a:t> </a:t>
            </a:r>
            <a:r>
              <a:rPr lang="en-US" sz="1600" dirty="0">
                <a:latin typeface="Arial" panose="020B0604020202020204" pitchFamily="34" charset="0"/>
              </a:rPr>
              <a:t>l</a:t>
            </a:r>
            <a:r>
              <a:rPr lang="en-US" sz="1600" cap="none" dirty="0">
                <a:latin typeface="Arial" panose="020B0604020202020204" pitchFamily="34" charset="0"/>
              </a:rPr>
              <a:t>ayers</a:t>
            </a:r>
            <a:r>
              <a:rPr lang="en-US" sz="1600" dirty="0">
                <a:latin typeface="Arial" panose="020B0604020202020204" pitchFamily="34" charset="0"/>
              </a:rPr>
              <a:t> </a:t>
            </a:r>
            <a:r>
              <a:rPr lang="en-US" sz="1600" cap="none" dirty="0">
                <a:latin typeface="Arial" panose="020B0604020202020204" pitchFamily="34" charset="0"/>
              </a:rPr>
              <a:t>network, we change the input size, and take out the fully connected layer from original network and attached FC-1024, FC-1024, FC-512, FC-20 SOFTMAX</a:t>
            </a:r>
            <a:endParaRPr lang="en-US" sz="1600" dirty="0">
              <a:latin typeface="Arial" panose="020B0604020202020204" pitchFamily="34" charset="0"/>
            </a:endParaRPr>
          </a:p>
        </p:txBody>
      </p:sp>
      <p:sp>
        <p:nvSpPr>
          <p:cNvPr id="5" name="Text Placeholder 4">
            <a:extLst>
              <a:ext uri="{FF2B5EF4-FFF2-40B4-BE49-F238E27FC236}">
                <a16:creationId xmlns:a16="http://schemas.microsoft.com/office/drawing/2014/main" id="{0F9D158C-132F-7A42-8916-8816A47AF201}"/>
              </a:ext>
            </a:extLst>
          </p:cNvPr>
          <p:cNvSpPr>
            <a:spLocks noGrp="1"/>
          </p:cNvSpPr>
          <p:nvPr>
            <p:ph type="body" sz="quarter" idx="3"/>
          </p:nvPr>
        </p:nvSpPr>
        <p:spPr>
          <a:xfrm>
            <a:off x="6655410" y="5135972"/>
            <a:ext cx="5429498" cy="991368"/>
          </a:xfrm>
        </p:spPr>
        <p:txBody>
          <a:bodyPr>
            <a:noAutofit/>
          </a:bodyPr>
          <a:lstStyle/>
          <a:p>
            <a:r>
              <a:rPr lang="en-US" sz="1400" cap="none" dirty="0">
                <a:latin typeface="Arial" panose="020B0604020202020204" pitchFamily="34" charset="0"/>
              </a:rPr>
              <a:t>The reason using </a:t>
            </a:r>
            <a:r>
              <a:rPr lang="en-US" sz="1400" cap="none" dirty="0" err="1">
                <a:latin typeface="Arial" panose="020B0604020202020204" pitchFamily="34" charset="0"/>
              </a:rPr>
              <a:t>MobileNet</a:t>
            </a:r>
            <a:r>
              <a:rPr lang="en-US" sz="1400" cap="none" dirty="0">
                <a:latin typeface="Arial" panose="020B0604020202020204" pitchFamily="34" charset="0"/>
              </a:rPr>
              <a:t> is the speed and power. </a:t>
            </a:r>
          </a:p>
          <a:p>
            <a:r>
              <a:rPr lang="en-US" sz="1400" cap="none" dirty="0">
                <a:latin typeface="Arial" panose="020B0604020202020204" pitchFamily="34" charset="0"/>
              </a:rPr>
              <a:t>The speed and power consumption of the network is proportional to the number of MACs (Multiply-Accumulates) which is a measure of the number of fused Multiplication and Addition operations</a:t>
            </a:r>
          </a:p>
        </p:txBody>
      </p:sp>
      <p:pic>
        <p:nvPicPr>
          <p:cNvPr id="7" name="Picture 5">
            <a:extLst>
              <a:ext uri="{FF2B5EF4-FFF2-40B4-BE49-F238E27FC236}">
                <a16:creationId xmlns:a16="http://schemas.microsoft.com/office/drawing/2014/main" id="{102AB038-6416-4742-AA8E-D798F4E4E14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37466" y="1965780"/>
            <a:ext cx="3770458" cy="4401314"/>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84180C73-1D34-BC4C-9CC4-DA4F42421C5F}"/>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825933" y="1965780"/>
            <a:ext cx="4329747" cy="311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52784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2824"/>
      </a:dk2>
      <a:lt2>
        <a:srgbClr val="E2E8E6"/>
      </a:lt2>
      <a:accent1>
        <a:srgbClr val="E72959"/>
      </a:accent1>
      <a:accent2>
        <a:srgbClr val="D53617"/>
      </a:accent2>
      <a:accent3>
        <a:srgbClr val="E09227"/>
      </a:accent3>
      <a:accent4>
        <a:srgbClr val="A9A812"/>
      </a:accent4>
      <a:accent5>
        <a:srgbClr val="76B320"/>
      </a:accent5>
      <a:accent6>
        <a:srgbClr val="31BD15"/>
      </a:accent6>
      <a:hlink>
        <a:srgbClr val="31937A"/>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1375</Words>
  <Application>Microsoft Macintosh PowerPoint</Application>
  <PresentationFormat>Widescreen</PresentationFormat>
  <Paragraphs>174</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vt:lpstr>
      <vt:lpstr>Avenir Next LT Pro Light</vt:lpstr>
      <vt:lpstr>Calibri</vt:lpstr>
      <vt:lpstr>Wingdings</vt:lpstr>
      <vt:lpstr>RetrospectVTI</vt:lpstr>
      <vt:lpstr>Plant Classification</vt:lpstr>
      <vt:lpstr>INTRODUCTION</vt:lpstr>
      <vt:lpstr>PROBLEM STATEMENT </vt:lpstr>
      <vt:lpstr>DATASET </vt:lpstr>
      <vt:lpstr>DATASET</vt:lpstr>
      <vt:lpstr>INITIAL DATA AUGMENTATION </vt:lpstr>
      <vt:lpstr>IMAGE PREPROCESSING: Lanczos</vt:lpstr>
      <vt:lpstr>Convolution Neural Network </vt:lpstr>
      <vt:lpstr>Pretrain Model: MobileNet</vt:lpstr>
      <vt:lpstr>More Model information</vt:lpstr>
      <vt:lpstr>Basic Model : Data Size, augmentation, preprocessing</vt:lpstr>
      <vt:lpstr>MobileNet : Data Size, augmentation, preprocessing</vt:lpstr>
      <vt:lpstr>PowerPoint Presentation</vt:lpstr>
      <vt:lpstr>Final Model</vt:lpstr>
      <vt:lpstr>Limitation &amp; Improvement </vt:lpstr>
      <vt:lpstr>FLASK APPLICATION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Classification</dc:title>
  <dc:creator>binbin wu</dc:creator>
  <cp:lastModifiedBy>binbin wu</cp:lastModifiedBy>
  <cp:revision>35</cp:revision>
  <dcterms:created xsi:type="dcterms:W3CDTF">2019-11-10T23:34:37Z</dcterms:created>
  <dcterms:modified xsi:type="dcterms:W3CDTF">2019-11-15T05:54:39Z</dcterms:modified>
</cp:coreProperties>
</file>